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2" r:id="rId1"/>
    <p:sldMasterId id="2147483693" r:id="rId2"/>
    <p:sldMasterId id="2147483694" r:id="rId3"/>
    <p:sldMasterId id="2147483695" r:id="rId4"/>
  </p:sldMasterIdLst>
  <p:notesMasterIdLst>
    <p:notesMasterId r:id="rId47"/>
  </p:notesMasterIdLst>
  <p:sldIdLst>
    <p:sldId id="281" r:id="rId5"/>
    <p:sldId id="280" r:id="rId6"/>
    <p:sldId id="258" r:id="rId7"/>
    <p:sldId id="321" r:id="rId8"/>
    <p:sldId id="319" r:id="rId9"/>
    <p:sldId id="292" r:id="rId10"/>
    <p:sldId id="330" r:id="rId11"/>
    <p:sldId id="331" r:id="rId12"/>
    <p:sldId id="310" r:id="rId13"/>
    <p:sldId id="332" r:id="rId14"/>
    <p:sldId id="300" r:id="rId15"/>
    <p:sldId id="311" r:id="rId16"/>
    <p:sldId id="312" r:id="rId17"/>
    <p:sldId id="313" r:id="rId18"/>
    <p:sldId id="314" r:id="rId19"/>
    <p:sldId id="318" r:id="rId20"/>
    <p:sldId id="301" r:id="rId21"/>
    <p:sldId id="316" r:id="rId22"/>
    <p:sldId id="315" r:id="rId23"/>
    <p:sldId id="334" r:id="rId24"/>
    <p:sldId id="308" r:id="rId25"/>
    <p:sldId id="275" r:id="rId26"/>
    <p:sldId id="262" r:id="rId27"/>
    <p:sldId id="276" r:id="rId28"/>
    <p:sldId id="327" r:id="rId29"/>
    <p:sldId id="323" r:id="rId30"/>
    <p:sldId id="298" r:id="rId31"/>
    <p:sldId id="295" r:id="rId32"/>
    <p:sldId id="268" r:id="rId33"/>
    <p:sldId id="324" r:id="rId34"/>
    <p:sldId id="325" r:id="rId35"/>
    <p:sldId id="328" r:id="rId36"/>
    <p:sldId id="304" r:id="rId37"/>
    <p:sldId id="269" r:id="rId38"/>
    <p:sldId id="265" r:id="rId39"/>
    <p:sldId id="305" r:id="rId40"/>
    <p:sldId id="306" r:id="rId41"/>
    <p:sldId id="307" r:id="rId42"/>
    <p:sldId id="273" r:id="rId43"/>
    <p:sldId id="277" r:id="rId44"/>
    <p:sldId id="329" r:id="rId45"/>
    <p:sldId id="279" r:id="rId46"/>
  </p:sldIdLst>
  <p:sldSz cx="13004800" cy="97536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45" autoAdjust="0"/>
  </p:normalViewPr>
  <p:slideViewPr>
    <p:cSldViewPr snapToGrid="0" snapToObjects="1">
      <p:cViewPr varScale="1">
        <p:scale>
          <a:sx n="52" d="100"/>
          <a:sy n="52" d="100"/>
        </p:scale>
        <p:origin x="-2240" y="-120"/>
      </p:cViewPr>
      <p:guideLst>
        <p:guide orient="horz" pos="3072"/>
        <p:guide pos="4096"/>
      </p:guideLst>
    </p:cSldViewPr>
  </p:slideViewPr>
  <p:notesTextViewPr>
    <p:cViewPr>
      <p:scale>
        <a:sx n="100" d="100"/>
        <a:sy n="100" d="100"/>
      </p:scale>
      <p:origin x="0" y="0"/>
    </p:cViewPr>
  </p:notesTextViewPr>
  <p:sorterViewPr>
    <p:cViewPr>
      <p:scale>
        <a:sx n="66" d="100"/>
        <a:sy n="66" d="100"/>
      </p:scale>
      <p:origin x="0" y="17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55337905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coreos/flannel" TargetMode="External"/><Relationship Id="rId4" Type="http://schemas.openxmlformats.org/officeDocument/2006/relationships/hyperlink" Target="https://coreos.com/using-coreos/clustering"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coreos/kubernetes" TargetMode="External"/><Relationship Id="rId4" Type="http://schemas.openxmlformats.org/officeDocument/2006/relationships/hyperlink" Target="http://www.docker.io/"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symantec.com/connect/blogs/google-kubernetes-analytical-evalu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symantec.com/connect/blogs/google-kubernetes-analytical-evaluatio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GoogleCloudPlatform/kubernetes/blob/master/docs/getting-started-guides/vagrant.md" TargetMode="External"/><Relationship Id="rId4" Type="http://schemas.openxmlformats.org/officeDocument/2006/relationships/hyperlink" Target="https://coreos.com/docs/running-coreos/platforms/vagrant/"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US" sz="1100" kern="1200" dirty="0" smtClean="0">
                <a:solidFill>
                  <a:schemeClr val="tx1"/>
                </a:solidFill>
                <a:latin typeface="+mn-lt"/>
                <a:ea typeface="+mn-ea"/>
                <a:cs typeface="+mn-cs"/>
              </a:rPr>
              <a:t>Platform-as-a-Service (PaaS) streamlines DevOps and allows developers to focus on application development. The PaaS handles provisioning, scaling, high availability, and tenancy.</a:t>
            </a:r>
          </a:p>
          <a:p>
            <a:r>
              <a:rPr lang="en-US" sz="1100" kern="1200" dirty="0" smtClean="0">
                <a:solidFill>
                  <a:schemeClr val="tx1"/>
                </a:solidFill>
                <a:latin typeface="+mn-lt"/>
                <a:ea typeface="+mn-ea"/>
                <a:cs typeface="+mn-cs"/>
              </a:rPr>
              <a:t>Integration with the </a:t>
            </a:r>
            <a:r>
              <a:rPr lang="en-US" sz="1100" kern="1200" dirty="0" err="1" smtClean="0">
                <a:solidFill>
                  <a:schemeClr val="tx1"/>
                </a:solidFill>
                <a:latin typeface="+mn-lt"/>
                <a:ea typeface="+mn-ea"/>
                <a:cs typeface="+mn-cs"/>
              </a:rPr>
              <a:t>Docker</a:t>
            </a:r>
            <a:r>
              <a:rPr lang="en-US" sz="1100" kern="1200" dirty="0" smtClean="0">
                <a:solidFill>
                  <a:schemeClr val="tx1"/>
                </a:solidFill>
                <a:latin typeface="+mn-lt"/>
                <a:ea typeface="+mn-ea"/>
                <a:cs typeface="+mn-cs"/>
              </a:rPr>
              <a:t> platform, </a:t>
            </a:r>
            <a:r>
              <a:rPr lang="en-US" sz="1100" kern="1200" dirty="0" err="1" smtClean="0">
                <a:solidFill>
                  <a:schemeClr val="tx1"/>
                </a:solidFill>
                <a:latin typeface="+mn-lt"/>
                <a:ea typeface="+mn-ea"/>
                <a:cs typeface="+mn-cs"/>
              </a:rPr>
              <a:t>CoreOS</a:t>
            </a:r>
            <a:r>
              <a:rPr lang="en-US" sz="1100" kern="1200" dirty="0" smtClean="0">
                <a:solidFill>
                  <a:schemeClr val="tx1"/>
                </a:solidFill>
                <a:latin typeface="+mn-lt"/>
                <a:ea typeface="+mn-ea"/>
                <a:cs typeface="+mn-cs"/>
              </a:rPr>
              <a:t> Linux distribution, and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container management system bring more scalability and flexibility to a PaaS. This session will include installing and deploying sample applications using </a:t>
            </a:r>
            <a:r>
              <a:rPr lang="en-US" sz="1100" kern="1200" dirty="0" err="1" smtClean="0">
                <a:solidFill>
                  <a:schemeClr val="tx1"/>
                </a:solidFill>
                <a:latin typeface="+mn-lt"/>
                <a:ea typeface="+mn-ea"/>
                <a:cs typeface="+mn-cs"/>
              </a:rPr>
              <a:t>Docker,CoreOS</a:t>
            </a:r>
            <a:r>
              <a:rPr lang="en-US" sz="1100" kern="1200" dirty="0" smtClean="0">
                <a:solidFill>
                  <a:schemeClr val="tx1"/>
                </a:solidFill>
                <a:latin typeface="+mn-lt"/>
                <a:ea typeface="+mn-ea"/>
                <a:cs typeface="+mn-cs"/>
              </a:rPr>
              <a:t> and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and a walkthrough on how it can be extended to support new application containers. It will also include a demonstration of app deployment, provisioning, auto-scaling, and more</a:t>
            </a:r>
          </a:p>
          <a:p>
            <a:endParaRPr lang="en-US" sz="1100" kern="1200" dirty="0" smtClean="0">
              <a:solidFill>
                <a:schemeClr val="tx1"/>
              </a:solidFill>
              <a:latin typeface="+mn-lt"/>
              <a:ea typeface="+mn-ea"/>
              <a:cs typeface="+mn-cs"/>
            </a:endParaRPr>
          </a:p>
          <a:p>
            <a:endParaRPr dirty="0"/>
          </a:p>
        </p:txBody>
      </p:sp>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sz="1100" b="1" dirty="0" err="1" smtClean="0">
                <a:solidFill>
                  <a:srgbClr val="FF5308"/>
                </a:solidFill>
                <a:latin typeface="Calibri"/>
                <a:ea typeface="Calibri"/>
                <a:cs typeface="Calibri"/>
                <a:sym typeface="Calibri"/>
              </a:rPr>
              <a:t>Docker</a:t>
            </a:r>
            <a:r>
              <a:rPr lang="en-US" sz="1100" b="1" dirty="0" smtClean="0">
                <a:solidFill>
                  <a:srgbClr val="FF5308"/>
                </a:solidFill>
                <a:latin typeface="Calibri"/>
                <a:ea typeface="Calibri"/>
                <a:cs typeface="Calibri"/>
                <a:sym typeface="Calibri"/>
              </a:rPr>
              <a:t> Layers Capabilities and</a:t>
            </a:r>
            <a:r>
              <a:rPr lang="en-US" sz="1100" b="1" baseline="0" dirty="0" smtClean="0">
                <a:solidFill>
                  <a:srgbClr val="FF5308"/>
                </a:solidFill>
                <a:latin typeface="Calibri"/>
                <a:ea typeface="Calibri"/>
                <a:cs typeface="Calibri"/>
                <a:sym typeface="Calibri"/>
              </a:rPr>
              <a:t> </a:t>
            </a:r>
            <a:r>
              <a:rPr lang="en-US" sz="1100" b="1" dirty="0" smtClean="0">
                <a:solidFill>
                  <a:srgbClr val="FF5308"/>
                </a:solidFill>
                <a:latin typeface="Calibri"/>
                <a:ea typeface="Calibri"/>
                <a:cs typeface="Calibri"/>
                <a:sym typeface="Calibri"/>
              </a:rPr>
              <a:t>Snapshots Environment</a:t>
            </a:r>
          </a:p>
          <a:p>
            <a:pPr lvl="0" rtl="0">
              <a:spcBef>
                <a:spcPts val="0"/>
              </a:spcBef>
              <a:buNone/>
            </a:pPr>
            <a:endParaRPr lang="en-US" sz="1100" b="1" dirty="0" smtClean="0">
              <a:solidFill>
                <a:srgbClr val="FF5308"/>
              </a:solidFill>
              <a:latin typeface="Calibri"/>
              <a:ea typeface="Calibri"/>
              <a:cs typeface="Calibri"/>
              <a:sym typeface="Calibri"/>
            </a:endParaRPr>
          </a:p>
          <a:p>
            <a:pPr lvl="0" rtl="0">
              <a:spcBef>
                <a:spcPts val="0"/>
              </a:spcBef>
              <a:buNone/>
            </a:pPr>
            <a:r>
              <a:rPr lang="en-US" sz="1100" b="1" dirty="0" smtClean="0">
                <a:solidFill>
                  <a:srgbClr val="FF5308"/>
                </a:solidFill>
                <a:latin typeface="Calibri"/>
                <a:ea typeface="Calibri"/>
                <a:cs typeface="Calibri"/>
                <a:sym typeface="Calibri"/>
              </a:rPr>
              <a:t>Provision</a:t>
            </a:r>
            <a:r>
              <a:rPr lang="en-US" sz="1100" b="1" baseline="0" dirty="0" smtClean="0">
                <a:solidFill>
                  <a:srgbClr val="FF5308"/>
                </a:solidFill>
                <a:latin typeface="Calibri"/>
                <a:ea typeface="Calibri"/>
                <a:cs typeface="Calibri"/>
                <a:sym typeface="Calibri"/>
              </a:rPr>
              <a:t> and re-provision with providers</a:t>
            </a:r>
            <a:endParaRPr dirty="0"/>
          </a:p>
        </p:txBody>
      </p:sp>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650230" indent="-541858">
              <a:buClr>
                <a:srgbClr val="3F3F3F"/>
              </a:buClr>
              <a:buSzPct val="100000"/>
              <a:buFont typeface="Calibri"/>
              <a:buChar char="●"/>
            </a:pPr>
            <a:r>
              <a:rPr lang="en-US" sz="1100" dirty="0" smtClean="0"/>
              <a:t>Fleet – container scheduling </a:t>
            </a:r>
          </a:p>
          <a:p>
            <a:pPr marL="650230" indent="-541858">
              <a:buClr>
                <a:srgbClr val="3F3F3F"/>
              </a:buClr>
              <a:buSzPct val="100000"/>
              <a:buFont typeface="Calibri"/>
              <a:buChar char="●"/>
            </a:pPr>
            <a:r>
              <a:rPr lang="en-US" sz="1100" dirty="0" err="1" smtClean="0"/>
              <a:t>Systemd</a:t>
            </a:r>
            <a:r>
              <a:rPr lang="en-US" sz="1100" dirty="0" smtClean="0"/>
              <a:t> – container bootstrapping</a:t>
            </a:r>
          </a:p>
          <a:p>
            <a:pPr marL="650230" indent="-541858">
              <a:buClr>
                <a:srgbClr val="3F3F3F"/>
              </a:buClr>
              <a:buSzPct val="100000"/>
              <a:buFont typeface="Calibri"/>
              <a:buChar char="●"/>
            </a:pPr>
            <a:r>
              <a:rPr lang="en-US" sz="1100" dirty="0" err="1" smtClean="0"/>
              <a:t>Etcd</a:t>
            </a:r>
            <a:r>
              <a:rPr lang="en-US" sz="1100" dirty="0" smtClean="0"/>
              <a:t> – discovering configuration values</a:t>
            </a:r>
            <a:endParaRPr lang="en-US" sz="1000" dirty="0" smtClean="0"/>
          </a:p>
          <a:p>
            <a:pPr marL="650230" indent="-541858">
              <a:buClr>
                <a:srgbClr val="3F3F3F"/>
              </a:buClr>
              <a:buSzPct val="100000"/>
              <a:buFont typeface="Calibri"/>
              <a:buChar char="●"/>
            </a:pPr>
            <a:r>
              <a:rPr lang="en-US" sz="1100" dirty="0" smtClean="0"/>
              <a:t>Flannel – overlay a software defined network fabric </a:t>
            </a:r>
          </a:p>
          <a:p>
            <a:pPr marL="650230" indent="-541858">
              <a:buClr>
                <a:srgbClr val="3F3F3F"/>
              </a:buClr>
              <a:buSzPct val="100000"/>
              <a:buFont typeface="Calibri"/>
              <a:buChar char="●"/>
            </a:pPr>
            <a:endParaRPr lang="en-US" sz="1100" dirty="0" smtClean="0"/>
          </a:p>
          <a:p>
            <a:r>
              <a:rPr lang="en-US" sz="1100" b="1" u="none" strike="noStrike" kern="1200" dirty="0" smtClean="0">
                <a:solidFill>
                  <a:schemeClr val="tx1"/>
                </a:solidFill>
                <a:effectLst/>
                <a:latin typeface="+mn-lt"/>
                <a:ea typeface="+mn-ea"/>
                <a:cs typeface="+mn-cs"/>
                <a:hlinkClick r:id="rId3"/>
              </a:rPr>
              <a:t>flannel</a:t>
            </a:r>
            <a:r>
              <a:rPr lang="en-US" sz="1100" kern="1200" dirty="0" smtClean="0">
                <a:solidFill>
                  <a:schemeClr val="tx1"/>
                </a:solidFill>
                <a:effectLst/>
                <a:latin typeface="+mn-lt"/>
                <a:ea typeface="+mn-ea"/>
                <a:cs typeface="+mn-cs"/>
              </a:rPr>
              <a:t> - </a:t>
            </a:r>
            <a:r>
              <a:rPr lang="en-US" sz="1100" u="sng" kern="1200" dirty="0" smtClean="0">
                <a:solidFill>
                  <a:schemeClr val="tx1"/>
                </a:solidFill>
                <a:effectLst/>
                <a:latin typeface="+mn-lt"/>
                <a:ea typeface="+mn-ea"/>
                <a:cs typeface="+mn-cs"/>
                <a:hlinkClick r:id="rId3"/>
              </a:rPr>
              <a:t>https://github.com/coreos/flannel</a:t>
            </a:r>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flannel is an </a:t>
            </a:r>
            <a:r>
              <a:rPr lang="en-US" sz="1100" kern="1200" dirty="0" err="1" smtClean="0">
                <a:solidFill>
                  <a:schemeClr val="tx1"/>
                </a:solidFill>
                <a:effectLst/>
                <a:latin typeface="+mn-lt"/>
                <a:ea typeface="+mn-ea"/>
                <a:cs typeface="+mn-cs"/>
              </a:rPr>
              <a:t>etcd</a:t>
            </a:r>
            <a:r>
              <a:rPr lang="en-US" sz="1100" kern="1200" dirty="0" smtClean="0">
                <a:solidFill>
                  <a:schemeClr val="tx1"/>
                </a:solidFill>
                <a:effectLst/>
                <a:latin typeface="+mn-lt"/>
                <a:ea typeface="+mn-ea"/>
                <a:cs typeface="+mn-cs"/>
              </a:rPr>
              <a:t> backed network fabric for containers</a:t>
            </a:r>
          </a:p>
          <a:p>
            <a:r>
              <a:rPr lang="en-US" sz="1100" kern="1200" dirty="0" smtClean="0">
                <a:solidFill>
                  <a:schemeClr val="tx1"/>
                </a:solidFill>
                <a:effectLst/>
                <a:latin typeface="+mn-lt"/>
                <a:ea typeface="+mn-ea"/>
                <a:cs typeface="+mn-cs"/>
              </a:rPr>
              <a:t> </a:t>
            </a:r>
          </a:p>
          <a:p>
            <a:r>
              <a:rPr lang="en-US" sz="1100" b="1" kern="1200" dirty="0" err="1" smtClean="0">
                <a:solidFill>
                  <a:schemeClr val="tx1"/>
                </a:solidFill>
                <a:effectLst/>
                <a:latin typeface="+mn-lt"/>
                <a:ea typeface="+mn-ea"/>
                <a:cs typeface="+mn-cs"/>
              </a:rPr>
              <a:t>Fleetd</a:t>
            </a:r>
            <a:r>
              <a:rPr lang="en-US" sz="1100" b="1" kern="1200" dirty="0" smtClean="0">
                <a:solidFill>
                  <a:schemeClr val="tx1"/>
                </a:solidFill>
                <a:effectLst/>
                <a:latin typeface="+mn-lt"/>
                <a:ea typeface="+mn-ea"/>
                <a:cs typeface="+mn-cs"/>
              </a:rPr>
              <a:t> - https://</a:t>
            </a:r>
            <a:r>
              <a:rPr lang="en-US" sz="1100" b="1" kern="1200" dirty="0" err="1" smtClean="0">
                <a:solidFill>
                  <a:schemeClr val="tx1"/>
                </a:solidFill>
                <a:effectLst/>
                <a:latin typeface="+mn-lt"/>
                <a:ea typeface="+mn-ea"/>
                <a:cs typeface="+mn-cs"/>
              </a:rPr>
              <a:t>github.com</a:t>
            </a:r>
            <a:r>
              <a:rPr lang="en-US" sz="1100" b="1" kern="1200" dirty="0" smtClean="0">
                <a:solidFill>
                  <a:schemeClr val="tx1"/>
                </a:solidFill>
                <a:effectLst/>
                <a:latin typeface="+mn-lt"/>
                <a:ea typeface="+mn-ea"/>
                <a:cs typeface="+mn-cs"/>
              </a:rPr>
              <a:t>/</a:t>
            </a:r>
            <a:r>
              <a:rPr lang="en-US" sz="1100" b="1" kern="1200" dirty="0" err="1" smtClean="0">
                <a:solidFill>
                  <a:schemeClr val="tx1"/>
                </a:solidFill>
                <a:effectLst/>
                <a:latin typeface="+mn-lt"/>
                <a:ea typeface="+mn-ea"/>
                <a:cs typeface="+mn-cs"/>
              </a:rPr>
              <a:t>coreos</a:t>
            </a:r>
            <a:r>
              <a:rPr lang="en-US" sz="1100" b="1" kern="1200" dirty="0" smtClean="0">
                <a:solidFill>
                  <a:schemeClr val="tx1"/>
                </a:solidFill>
                <a:effectLst/>
                <a:latin typeface="+mn-lt"/>
                <a:ea typeface="+mn-ea"/>
                <a:cs typeface="+mn-cs"/>
              </a:rPr>
              <a:t>/fleet</a:t>
            </a:r>
          </a:p>
          <a:p>
            <a:r>
              <a:rPr lang="en-US" sz="1100" kern="1200" dirty="0" smtClean="0">
                <a:solidFill>
                  <a:schemeClr val="tx1"/>
                </a:solidFill>
                <a:effectLst/>
                <a:latin typeface="+mn-lt"/>
                <a:ea typeface="+mn-ea"/>
                <a:cs typeface="+mn-cs"/>
              </a:rPr>
              <a:t>A Distributed </a:t>
            </a:r>
            <a:r>
              <a:rPr lang="en-US" sz="1100" kern="1200" dirty="0" err="1" smtClean="0">
                <a:solidFill>
                  <a:schemeClr val="tx1"/>
                </a:solidFill>
                <a:effectLst/>
                <a:latin typeface="+mn-lt"/>
                <a:ea typeface="+mn-ea"/>
                <a:cs typeface="+mn-cs"/>
              </a:rPr>
              <a:t>init</a:t>
            </a:r>
            <a:r>
              <a:rPr lang="en-US" sz="1100" kern="1200" dirty="0" smtClean="0">
                <a:solidFill>
                  <a:schemeClr val="tx1"/>
                </a:solidFill>
                <a:effectLst/>
                <a:latin typeface="+mn-lt"/>
                <a:ea typeface="+mn-ea"/>
                <a:cs typeface="+mn-cs"/>
              </a:rPr>
              <a:t> System</a:t>
            </a:r>
          </a:p>
          <a:p>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Fleet presents the cluster as a distributed </a:t>
            </a:r>
            <a:r>
              <a:rPr lang="en-US" sz="1100" kern="1200" dirty="0" err="1" smtClean="0">
                <a:solidFill>
                  <a:schemeClr val="tx1"/>
                </a:solidFill>
                <a:effectLst/>
                <a:latin typeface="+mn-lt"/>
                <a:ea typeface="+mn-ea"/>
                <a:cs typeface="+mn-cs"/>
              </a:rPr>
              <a:t>init</a:t>
            </a:r>
            <a:r>
              <a:rPr lang="en-US" sz="1100" kern="1200" dirty="0" smtClean="0">
                <a:solidFill>
                  <a:schemeClr val="tx1"/>
                </a:solidFill>
                <a:effectLst/>
                <a:latin typeface="+mn-lt"/>
                <a:ea typeface="+mn-ea"/>
                <a:cs typeface="+mn-cs"/>
              </a:rPr>
              <a:t> system by aggregating </a:t>
            </a:r>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 running on each machine. Units are submitted into fleet and the units scheduled onto machines in the cluster based on fleet-specific configuration parameters encoded in the unit file.</a:t>
            </a:r>
          </a:p>
          <a:p>
            <a:r>
              <a:rPr lang="en-US" sz="1100" kern="1200" dirty="0" smtClean="0">
                <a:solidFill>
                  <a:schemeClr val="tx1"/>
                </a:solidFill>
                <a:effectLst/>
                <a:latin typeface="+mn-lt"/>
                <a:ea typeface="+mn-ea"/>
                <a:cs typeface="+mn-cs"/>
              </a:rPr>
              <a:t> </a:t>
            </a:r>
          </a:p>
          <a:p>
            <a:r>
              <a:rPr lang="en-US" sz="1100" b="1" kern="1200" dirty="0" err="1" smtClean="0">
                <a:solidFill>
                  <a:schemeClr val="tx1"/>
                </a:solidFill>
                <a:effectLst/>
                <a:latin typeface="+mn-lt"/>
                <a:ea typeface="+mn-ea"/>
                <a:cs typeface="+mn-cs"/>
              </a:rPr>
              <a:t>Systemd</a:t>
            </a:r>
            <a:r>
              <a:rPr lang="en-US" sz="1100" b="1"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CoreOS</a:t>
            </a:r>
            <a:r>
              <a:rPr lang="en-US" sz="1100" kern="1200" dirty="0" smtClean="0">
                <a:solidFill>
                  <a:schemeClr val="tx1"/>
                </a:solidFill>
                <a:effectLst/>
                <a:latin typeface="+mn-lt"/>
                <a:ea typeface="+mn-ea"/>
                <a:cs typeface="+mn-cs"/>
              </a:rPr>
              <a:t> uses </a:t>
            </a:r>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 as the core of its </a:t>
            </a:r>
            <a:r>
              <a:rPr lang="en-US" sz="1100" u="none" strike="noStrike" kern="1200" dirty="0" smtClean="0">
                <a:solidFill>
                  <a:schemeClr val="tx1"/>
                </a:solidFill>
                <a:effectLst/>
                <a:latin typeface="+mn-lt"/>
                <a:ea typeface="+mn-ea"/>
                <a:cs typeface="+mn-cs"/>
                <a:hlinkClick r:id="rId4"/>
              </a:rPr>
              <a:t>distributed init system, fleet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 is well supported in many Linux </a:t>
            </a:r>
            <a:r>
              <a:rPr lang="en-US" sz="1100" kern="1200" dirty="0" err="1" smtClean="0">
                <a:solidFill>
                  <a:schemeClr val="tx1"/>
                </a:solidFill>
                <a:effectLst/>
                <a:latin typeface="+mn-lt"/>
                <a:ea typeface="+mn-ea"/>
                <a:cs typeface="+mn-cs"/>
              </a:rPr>
              <a:t>distros</a:t>
            </a:r>
            <a:r>
              <a:rPr lang="en-US" sz="1100" kern="1200" dirty="0" smtClean="0">
                <a:solidFill>
                  <a:schemeClr val="tx1"/>
                </a:solidFill>
                <a:effectLst/>
                <a:latin typeface="+mn-lt"/>
                <a:ea typeface="+mn-ea"/>
                <a:cs typeface="+mn-cs"/>
              </a:rPr>
              <a:t>, making it familiar to most engineers. Every aspect of </a:t>
            </a:r>
            <a:r>
              <a:rPr lang="en-US" sz="1100" kern="1200" dirty="0" err="1" smtClean="0">
                <a:solidFill>
                  <a:schemeClr val="tx1"/>
                </a:solidFill>
                <a:effectLst/>
                <a:latin typeface="+mn-lt"/>
                <a:ea typeface="+mn-ea"/>
                <a:cs typeface="+mn-cs"/>
              </a:rPr>
              <a:t>CoreOS</a:t>
            </a:r>
            <a:r>
              <a:rPr lang="en-US" sz="1100" kern="1200" dirty="0" smtClean="0">
                <a:solidFill>
                  <a:schemeClr val="tx1"/>
                </a:solidFill>
                <a:effectLst/>
                <a:latin typeface="+mn-lt"/>
                <a:ea typeface="+mn-ea"/>
                <a:cs typeface="+mn-cs"/>
              </a:rPr>
              <a:t> is deeply integrated with </a:t>
            </a:r>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 boots extremely fast, with our goal to keep it under 1s.</a:t>
            </a:r>
          </a:p>
          <a:p>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Systemd</a:t>
            </a:r>
            <a:r>
              <a:rPr lang="en-US" sz="1100" kern="1200" dirty="0" smtClean="0">
                <a:solidFill>
                  <a:schemeClr val="tx1"/>
                </a:solidFill>
                <a:effectLst/>
                <a:latin typeface="+mn-lt"/>
                <a:ea typeface="+mn-ea"/>
                <a:cs typeface="+mn-cs"/>
              </a:rPr>
              <a:t> has an extremely rich syntax that can describe the attributes of a particular service. Your services can express hard or soft dependencies, the order of launch relative to those dependencies, and identify conflicting services. </a:t>
            </a:r>
            <a:r>
              <a:rPr lang="en-US" sz="1100" kern="1200" dirty="0" err="1" smtClean="0">
                <a:solidFill>
                  <a:schemeClr val="tx1"/>
                </a:solidFill>
                <a:effectLst/>
                <a:latin typeface="+mn-lt"/>
                <a:ea typeface="+mn-ea"/>
                <a:cs typeface="+mn-cs"/>
              </a:rPr>
              <a:t>Docker</a:t>
            </a:r>
            <a:r>
              <a:rPr lang="en-US" sz="1100" kern="1200" dirty="0" smtClean="0">
                <a:solidFill>
                  <a:schemeClr val="tx1"/>
                </a:solidFill>
                <a:effectLst/>
                <a:latin typeface="+mn-lt"/>
                <a:ea typeface="+mn-ea"/>
                <a:cs typeface="+mn-cs"/>
              </a:rPr>
              <a:t> containers are much easier to manage when you can specify whether they automatically restart per container and customize the timing for restarting.</a:t>
            </a:r>
          </a:p>
          <a:p>
            <a:r>
              <a:rPr lang="en-US" sz="1100" kern="1200" dirty="0" smtClean="0">
                <a:solidFill>
                  <a:schemeClr val="tx1"/>
                </a:solidFill>
                <a:effectLst/>
                <a:latin typeface="+mn-lt"/>
                <a:ea typeface="+mn-ea"/>
                <a:cs typeface="+mn-cs"/>
              </a:rPr>
              <a:t> </a:t>
            </a:r>
          </a:p>
          <a:p>
            <a:pPr marL="650230" indent="-541858">
              <a:buClr>
                <a:srgbClr val="3F3F3F"/>
              </a:buClr>
              <a:buSzPct val="100000"/>
              <a:buFont typeface="Calibri"/>
              <a:buChar char="●"/>
            </a:pPr>
            <a:endParaRPr lang="en-US" sz="1100" dirty="0" smtClean="0"/>
          </a:p>
          <a:p>
            <a:pPr lvl="0" rtl="0">
              <a:spcBef>
                <a:spcPts val="0"/>
              </a:spcBef>
              <a:buNone/>
            </a:pPr>
            <a:endParaRPr dirty="0"/>
          </a:p>
        </p:txBody>
      </p:sp>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US" sz="1100" kern="1200" dirty="0" smtClean="0">
                <a:solidFill>
                  <a:schemeClr val="tx1"/>
                </a:solidFill>
                <a:effectLst/>
                <a:latin typeface="+mn-lt"/>
                <a:ea typeface="+mn-ea"/>
                <a:cs typeface="+mn-cs"/>
              </a:rPr>
              <a:t>https://</a:t>
            </a:r>
            <a:r>
              <a:rPr lang="en-US" sz="1100" kern="1200" dirty="0" err="1" smtClean="0">
                <a:solidFill>
                  <a:schemeClr val="tx1"/>
                </a:solidFill>
                <a:effectLst/>
                <a:latin typeface="+mn-lt"/>
                <a:ea typeface="+mn-ea"/>
                <a:cs typeface="+mn-cs"/>
              </a:rPr>
              <a:t>github.com</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GoogleCloudPlatform</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kubernetes</a:t>
            </a:r>
            <a:r>
              <a:rPr lang="en-US" sz="1100" kern="1200" dirty="0" smtClean="0">
                <a:solidFill>
                  <a:schemeClr val="tx1"/>
                </a:solidFill>
                <a:effectLst/>
                <a:latin typeface="+mn-lt"/>
                <a:ea typeface="+mn-ea"/>
                <a:cs typeface="+mn-cs"/>
              </a:rPr>
              <a:t>/blob/master/</a:t>
            </a:r>
            <a:r>
              <a:rPr lang="en-US" sz="1100" kern="1200" dirty="0" err="1" smtClean="0">
                <a:solidFill>
                  <a:schemeClr val="tx1"/>
                </a:solidFill>
                <a:effectLst/>
                <a:latin typeface="+mn-lt"/>
                <a:ea typeface="+mn-ea"/>
                <a:cs typeface="+mn-cs"/>
              </a:rPr>
              <a:t>DESIGN.md</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a:p>
            <a:r>
              <a:rPr lang="en-US" sz="1100" kern="1200" dirty="0" err="1" smtClean="0">
                <a:solidFill>
                  <a:schemeClr val="tx1"/>
                </a:solidFill>
                <a:effectLst/>
                <a:latin typeface="+mn-lt"/>
                <a:ea typeface="+mn-ea"/>
                <a:cs typeface="+mn-cs"/>
              </a:rPr>
              <a:t>Kubernetes</a:t>
            </a:r>
            <a:r>
              <a:rPr lang="en-US" sz="1100" kern="1200" dirty="0" smtClean="0">
                <a:solidFill>
                  <a:schemeClr val="tx1"/>
                </a:solidFill>
                <a:effectLst/>
                <a:latin typeface="+mn-lt"/>
                <a:ea typeface="+mn-ea"/>
                <a:cs typeface="+mn-cs"/>
              </a:rPr>
              <a:t> –  </a:t>
            </a:r>
            <a:r>
              <a:rPr lang="en-US" sz="1100" u="sng" kern="1200" dirty="0" smtClean="0">
                <a:solidFill>
                  <a:schemeClr val="tx1"/>
                </a:solidFill>
                <a:effectLst/>
                <a:latin typeface="+mn-lt"/>
                <a:ea typeface="+mn-ea"/>
                <a:cs typeface="+mn-cs"/>
                <a:hlinkClick r:id="rId3"/>
              </a:rPr>
              <a:t>https://github.com/coreos/kubernetes</a:t>
            </a:r>
            <a:r>
              <a:rPr lang="en-US" sz="1100" kern="1200" dirty="0" smtClean="0">
                <a:solidFill>
                  <a:schemeClr val="tx1"/>
                </a:solidFill>
                <a:effectLst/>
                <a:latin typeface="+mn-lt"/>
                <a:ea typeface="+mn-ea"/>
                <a:cs typeface="+mn-cs"/>
              </a:rPr>
              <a:t> </a:t>
            </a:r>
          </a:p>
          <a:p>
            <a:r>
              <a:rPr lang="en-US" sz="1100" kern="1200" dirty="0" smtClean="0">
                <a:solidFill>
                  <a:schemeClr val="tx1"/>
                </a:solidFill>
                <a:effectLst/>
                <a:latin typeface="+mn-lt"/>
                <a:ea typeface="+mn-ea"/>
                <a:cs typeface="+mn-cs"/>
              </a:rPr>
              <a:t>Container Cluster Manager</a:t>
            </a:r>
          </a:p>
          <a:p>
            <a:pPr lvl="0" rtl="0">
              <a:spcBef>
                <a:spcPts val="0"/>
              </a:spcBef>
              <a:buNone/>
            </a:pPr>
            <a:endParaRPr lang="en-US" dirty="0" smtClean="0"/>
          </a:p>
          <a:p>
            <a:pPr lvl="0" rtl="0">
              <a:spcBef>
                <a:spcPts val="0"/>
              </a:spcBef>
              <a:buNone/>
            </a:pPr>
            <a:r>
              <a:rPr lang="en-US" dirty="0" smtClean="0"/>
              <a:t>https://</a:t>
            </a:r>
            <a:r>
              <a:rPr lang="en-US" dirty="0" err="1" smtClean="0"/>
              <a:t>github.com</a:t>
            </a:r>
            <a:r>
              <a:rPr lang="en-US" dirty="0" smtClean="0"/>
              <a:t>/</a:t>
            </a:r>
            <a:r>
              <a:rPr lang="en-US" dirty="0" err="1" smtClean="0"/>
              <a:t>GoogleCloudPlatform</a:t>
            </a:r>
            <a:r>
              <a:rPr lang="en-US" dirty="0" smtClean="0"/>
              <a:t>/</a:t>
            </a:r>
            <a:r>
              <a:rPr lang="en-US" dirty="0" err="1" smtClean="0"/>
              <a:t>kubernetes</a:t>
            </a:r>
            <a:r>
              <a:rPr lang="en-US" dirty="0" smtClean="0"/>
              <a:t>/blob/master/</a:t>
            </a:r>
            <a:r>
              <a:rPr lang="en-US" dirty="0" err="1" smtClean="0"/>
              <a:t>DESIGN.md</a:t>
            </a:r>
            <a:r>
              <a:rPr lang="en-US" dirty="0" smtClean="0"/>
              <a:t> </a:t>
            </a:r>
          </a:p>
          <a:p>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is a system for managing containerized applications across multiple hosts, providing basic mechanisms for deployment, maintenance, and scaling of applications. Its APIs are intended to serve as the foundation for an open ecosystem of tools, automation systems, and higher-level API layers.</a:t>
            </a:r>
          </a:p>
          <a:p>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uses </a:t>
            </a:r>
            <a:r>
              <a:rPr lang="en-US" sz="1100" kern="1200" dirty="0" smtClean="0">
                <a:solidFill>
                  <a:schemeClr val="tx1"/>
                </a:solidFill>
                <a:latin typeface="+mn-lt"/>
                <a:ea typeface="+mn-ea"/>
                <a:cs typeface="+mn-cs"/>
                <a:hlinkClick r:id="rId4"/>
              </a:rPr>
              <a:t>Docker to package, instantiate, and run containerized applications.</a:t>
            </a:r>
          </a:p>
          <a:p>
            <a:r>
              <a:rPr lang="en-US" sz="1100" kern="1200" dirty="0" smtClean="0">
                <a:solidFill>
                  <a:schemeClr val="tx1"/>
                </a:solidFill>
                <a:latin typeface="+mn-lt"/>
                <a:ea typeface="+mn-ea"/>
                <a:cs typeface="+mn-cs"/>
              </a:rPr>
              <a:t>Is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then, a </a:t>
            </a:r>
            <a:r>
              <a:rPr lang="en-US" sz="1100" kern="1200" dirty="0" err="1" smtClean="0">
                <a:solidFill>
                  <a:schemeClr val="tx1"/>
                </a:solidFill>
                <a:latin typeface="+mn-lt"/>
                <a:ea typeface="+mn-ea"/>
                <a:cs typeface="+mn-cs"/>
              </a:rPr>
              <a:t>Docker</a:t>
            </a:r>
            <a:r>
              <a:rPr lang="en-US" sz="1100" kern="1200" dirty="0" smtClean="0">
                <a:solidFill>
                  <a:schemeClr val="tx1"/>
                </a:solidFill>
                <a:latin typeface="+mn-lt"/>
                <a:ea typeface="+mn-ea"/>
                <a:cs typeface="+mn-cs"/>
              </a:rPr>
              <a:t> "orchestration" system? Yes and no.</a:t>
            </a:r>
          </a:p>
          <a:p>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establishes robust declarative primitives for maintaining the desired state requested by the user. We see these primitives as the main value added by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Self-healing mechanisms, such as auto-restarting, re-scheduling, and replicating containers require active controllers, not just imperative orchestration.</a:t>
            </a:r>
          </a:p>
          <a:p>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is primarily targeted at applications comprised of multiple containers, such as elastic, distributed micro-services. It is also designed to facilitate migration of non-containerized application stacks to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It therefore includes abstractions for grouping containers in both loosely coupled and tightly coupled formations, and provides ways for containers to find and communicate with each other in relatively familiar ways.</a:t>
            </a:r>
          </a:p>
          <a:p>
            <a:endParaRPr lang="en-US" dirty="0" smtClean="0"/>
          </a:p>
          <a:p>
            <a:pPr lvl="0" rtl="0">
              <a:spcBef>
                <a:spcPts val="0"/>
              </a:spcBef>
              <a:buNone/>
            </a:pPr>
            <a:endParaRPr lang="en-US" dirty="0" smtClean="0"/>
          </a:p>
          <a:p>
            <a:r>
              <a:rPr lang="en-US" sz="1100" kern="1200" dirty="0" smtClean="0">
                <a:solidFill>
                  <a:schemeClr val="tx1"/>
                </a:solidFill>
                <a:latin typeface="+mn-lt"/>
                <a:ea typeface="+mn-ea"/>
                <a:cs typeface="+mn-cs"/>
              </a:rPr>
              <a:t>While </a:t>
            </a:r>
            <a:r>
              <a:rPr lang="en-US" sz="1100" kern="1200" dirty="0" err="1" smtClean="0">
                <a:solidFill>
                  <a:schemeClr val="tx1"/>
                </a:solidFill>
                <a:latin typeface="+mn-lt"/>
                <a:ea typeface="+mn-ea"/>
                <a:cs typeface="+mn-cs"/>
              </a:rPr>
              <a:t>Docker</a:t>
            </a:r>
            <a:r>
              <a:rPr lang="en-US" sz="1100" kern="1200" dirty="0" smtClean="0">
                <a:solidFill>
                  <a:schemeClr val="tx1"/>
                </a:solidFill>
                <a:latin typeface="+mn-lt"/>
                <a:ea typeface="+mn-ea"/>
                <a:cs typeface="+mn-cs"/>
              </a:rPr>
              <a:t> itself works with individual containers, </a:t>
            </a:r>
            <a:r>
              <a:rPr lang="en-US" sz="1100" kern="1200" dirty="0" err="1" smtClean="0">
                <a:solidFill>
                  <a:schemeClr val="tx1"/>
                </a:solidFill>
                <a:latin typeface="+mn-lt"/>
                <a:ea typeface="+mn-ea"/>
                <a:cs typeface="+mn-cs"/>
              </a:rPr>
              <a:t>Kubernetes</a:t>
            </a:r>
            <a:r>
              <a:rPr lang="en-US" sz="1100" kern="1200" dirty="0" smtClean="0">
                <a:solidFill>
                  <a:schemeClr val="tx1"/>
                </a:solidFill>
                <a:latin typeface="+mn-lt"/>
                <a:ea typeface="+mn-ea"/>
                <a:cs typeface="+mn-cs"/>
              </a:rPr>
              <a:t> provides higher-level organizational constructs to support common cluster-level usage patterns, currently focused on service applications. Some of the important constructs/concepts are described below.</a:t>
            </a:r>
          </a:p>
          <a:p>
            <a:r>
              <a:rPr lang="en-US" sz="1100" b="1" kern="1200" dirty="0" smtClean="0">
                <a:solidFill>
                  <a:schemeClr val="tx1"/>
                </a:solidFill>
                <a:latin typeface="+mn-lt"/>
                <a:ea typeface="+mn-ea"/>
                <a:cs typeface="+mn-cs"/>
              </a:rPr>
              <a:t> - POD</a:t>
            </a:r>
            <a:r>
              <a:rPr lang="en-US" sz="1100" b="0" kern="1200" dirty="0" smtClean="0">
                <a:solidFill>
                  <a:schemeClr val="tx1"/>
                </a:solidFill>
                <a:latin typeface="+mn-lt"/>
                <a:ea typeface="+mn-ea"/>
                <a:cs typeface="+mn-cs"/>
              </a:rPr>
              <a:t>: Relatively tightly coupled group of containers that are scheduled onto the same physical node. Containers in a POD all use the same network namespace/IP (and port space) and defines a set of shared storage volumes. They serve as a unit of scheduling, deployment and replication.</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 LABELS: </a:t>
            </a:r>
            <a:r>
              <a:rPr lang="en-US" sz="1100" b="0" kern="1200" dirty="0" smtClean="0">
                <a:solidFill>
                  <a:schemeClr val="tx1"/>
                </a:solidFill>
                <a:latin typeface="+mn-lt"/>
                <a:ea typeface="+mn-ea"/>
                <a:cs typeface="+mn-cs"/>
              </a:rPr>
              <a:t>Loosely coupled cooperating pods are organized using key/value labels. Each POD can have a set of key/value set on it.</a:t>
            </a:r>
          </a:p>
          <a:p>
            <a:r>
              <a:rPr lang="en-US" sz="1100" b="1" kern="1200" dirty="0" smtClean="0">
                <a:solidFill>
                  <a:schemeClr val="tx1"/>
                </a:solidFill>
                <a:latin typeface="+mn-lt"/>
                <a:ea typeface="+mn-ea"/>
                <a:cs typeface="+mn-cs"/>
              </a:rPr>
              <a:t> - KUBERNETES NODE: </a:t>
            </a:r>
            <a:r>
              <a:rPr lang="en-US" sz="1100" b="0" kern="1200" dirty="0" smtClean="0">
                <a:solidFill>
                  <a:schemeClr val="tx1"/>
                </a:solidFill>
                <a:latin typeface="+mn-lt"/>
                <a:ea typeface="+mn-ea"/>
                <a:cs typeface="+mn-cs"/>
              </a:rPr>
              <a:t>It is a physical node that has services necessary to run </a:t>
            </a:r>
            <a:r>
              <a:rPr lang="en-US" sz="1100" b="0" kern="1200" dirty="0" err="1" smtClean="0">
                <a:solidFill>
                  <a:schemeClr val="tx1"/>
                </a:solidFill>
                <a:latin typeface="+mn-lt"/>
                <a:ea typeface="+mn-ea"/>
                <a:cs typeface="+mn-cs"/>
              </a:rPr>
              <a:t>Docker</a:t>
            </a:r>
            <a:r>
              <a:rPr lang="en-US" sz="1100" b="0" kern="1200" dirty="0" smtClean="0">
                <a:solidFill>
                  <a:schemeClr val="tx1"/>
                </a:solidFill>
                <a:latin typeface="+mn-lt"/>
                <a:ea typeface="+mn-ea"/>
                <a:cs typeface="+mn-cs"/>
              </a:rPr>
              <a:t> containers and be managed from master systems</a:t>
            </a:r>
            <a:endParaRPr lang="en-US" dirty="0" smtClean="0"/>
          </a:p>
          <a:p>
            <a:pPr lvl="0" rtl="0">
              <a:spcBef>
                <a:spcPts val="0"/>
              </a:spcBef>
              <a:buNone/>
            </a:pPr>
            <a:endParaRPr lang="en-US" dirty="0" smtClean="0"/>
          </a:p>
          <a:p>
            <a:pPr lvl="0" rtl="0">
              <a:spcBef>
                <a:spcPts val="0"/>
              </a:spcBef>
              <a:buNone/>
            </a:pPr>
            <a:endParaRPr dirty="0"/>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Source: https://</a:t>
            </a:r>
            <a:r>
              <a:rPr lang="en-US" dirty="0" err="1" smtClean="0"/>
              <a:t>github.com</a:t>
            </a:r>
            <a:r>
              <a:rPr lang="en-US" dirty="0" smtClean="0"/>
              <a:t>/</a:t>
            </a:r>
            <a:r>
              <a:rPr lang="en-US" dirty="0" err="1" smtClean="0"/>
              <a:t>GoogleCloudPlatform</a:t>
            </a:r>
            <a:r>
              <a:rPr lang="en-US" dirty="0" smtClean="0"/>
              <a:t>/</a:t>
            </a:r>
            <a:r>
              <a:rPr lang="en-US" dirty="0" err="1" smtClean="0"/>
              <a:t>kubernetes</a:t>
            </a:r>
            <a:r>
              <a:rPr lang="en-US" dirty="0" smtClean="0"/>
              <a:t>/blob/master/</a:t>
            </a:r>
            <a:r>
              <a:rPr lang="en-US" dirty="0" err="1" smtClean="0"/>
              <a:t>DESIGN.md</a:t>
            </a:r>
            <a:endParaRPr lang="en-US" dirty="0" smtClean="0"/>
          </a:p>
          <a:p>
            <a:pPr lvl="0" rtl="0">
              <a:spcBef>
                <a:spcPts val="0"/>
              </a:spcBef>
              <a:buNone/>
            </a:pPr>
            <a:endParaRPr lang="en-US" dirty="0" smtClean="0"/>
          </a:p>
          <a:p>
            <a:pPr lvl="0" rtl="0">
              <a:spcBef>
                <a:spcPts val="0"/>
              </a:spcBef>
              <a:buNone/>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u="sng" dirty="0" smtClean="0">
                <a:solidFill>
                  <a:schemeClr val="hlink"/>
                </a:solidFill>
                <a:hlinkClick r:id="rId3"/>
              </a:rPr>
              <a:t>http://www.symantec.com/connect/blogs/google-kubernetes-analytical-evaluation</a:t>
            </a:r>
          </a:p>
          <a:p>
            <a:pPr lvl="0" rtl="0">
              <a:spcBef>
                <a:spcPts val="0"/>
              </a:spcBef>
              <a:buNone/>
            </a:pPr>
            <a:endParaRPr lang="en-US" dirty="0" smtClean="0"/>
          </a:p>
          <a:p>
            <a:pPr lvl="0" rtl="0">
              <a:spcBef>
                <a:spcPts val="0"/>
              </a:spcBef>
              <a:buNone/>
            </a:pPr>
            <a:endParaRPr lang="en-US" dirty="0" smtClean="0"/>
          </a:p>
          <a:p>
            <a:pPr lvl="0" rtl="0">
              <a:spcBef>
                <a:spcPts val="0"/>
              </a:spcBef>
              <a:buNone/>
            </a:pPr>
            <a:endParaRPr dirty="0"/>
          </a:p>
        </p:txBody>
      </p:sp>
      <p:sp>
        <p:nvSpPr>
          <p:cNvPr id="357" name="Shape 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Source: https://</a:t>
            </a:r>
            <a:r>
              <a:rPr lang="en-US" dirty="0" err="1" smtClean="0"/>
              <a:t>github.com</a:t>
            </a:r>
            <a:r>
              <a:rPr lang="en-US" dirty="0" smtClean="0"/>
              <a:t>/</a:t>
            </a:r>
            <a:r>
              <a:rPr lang="en-US" dirty="0" err="1" smtClean="0"/>
              <a:t>GoogleCloudPlatform</a:t>
            </a:r>
            <a:r>
              <a:rPr lang="en-US" dirty="0" smtClean="0"/>
              <a:t>/</a:t>
            </a:r>
            <a:r>
              <a:rPr lang="en-US" dirty="0" err="1" smtClean="0"/>
              <a:t>kubernetes</a:t>
            </a:r>
            <a:r>
              <a:rPr lang="en-US" dirty="0" smtClean="0"/>
              <a:t>/blob/master/</a:t>
            </a:r>
            <a:r>
              <a:rPr lang="en-US" dirty="0" err="1" smtClean="0"/>
              <a:t>DESIGN.md</a:t>
            </a:r>
            <a:endParaRPr lang="en-US" dirty="0" smtClean="0"/>
          </a:p>
          <a:p>
            <a:pPr lvl="0" rtl="0">
              <a:spcBef>
                <a:spcPts val="0"/>
              </a:spcBef>
              <a:buNone/>
            </a:pPr>
            <a:endParaRPr lang="en-US" dirty="0" smtClean="0"/>
          </a:p>
          <a:p>
            <a:pPr lvl="0" rtl="0">
              <a:spcBef>
                <a:spcPts val="0"/>
              </a:spcBef>
              <a:buNone/>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u="sng" dirty="0" smtClean="0">
                <a:solidFill>
                  <a:schemeClr val="hlink"/>
                </a:solidFill>
                <a:hlinkClick r:id="rId3"/>
              </a:rPr>
              <a:t>http://www.symantec.com/connect/blogs/google-kubernetes-analytical-evaluation</a:t>
            </a:r>
          </a:p>
          <a:p>
            <a:pPr lvl="0" rtl="0">
              <a:spcBef>
                <a:spcPts val="0"/>
              </a:spcBef>
              <a:buNone/>
            </a:pPr>
            <a:endParaRPr lang="en-US" dirty="0" smtClean="0"/>
          </a:p>
          <a:p>
            <a:pPr lvl="0" rtl="0">
              <a:spcBef>
                <a:spcPts val="0"/>
              </a:spcBef>
              <a:buNone/>
            </a:pPr>
            <a:endParaRPr lang="en-US" dirty="0" smtClean="0"/>
          </a:p>
          <a:p>
            <a:pPr lvl="0" rtl="0">
              <a:spcBef>
                <a:spcPts val="0"/>
              </a:spcBef>
              <a:buNone/>
            </a:pPr>
            <a:endParaRPr dirty="0"/>
          </a:p>
        </p:txBody>
      </p:sp>
      <p:sp>
        <p:nvSpPr>
          <p:cNvPr id="357" name="Shape 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650230" indent="-541858">
              <a:buClr>
                <a:srgbClr val="3F3F3F"/>
              </a:buClr>
              <a:buSzPct val="100000"/>
              <a:buFont typeface="Calibri"/>
              <a:buChar char="●"/>
            </a:pPr>
            <a:r>
              <a:rPr lang="en-US" sz="1100" dirty="0" smtClean="0"/>
              <a:t>Package Manager  [container images]</a:t>
            </a:r>
          </a:p>
          <a:p>
            <a:pPr marL="650230" indent="-541858">
              <a:buClr>
                <a:srgbClr val="3F3F3F"/>
              </a:buClr>
              <a:buSzPct val="100000"/>
              <a:buFont typeface="Calibri"/>
              <a:buChar char="●"/>
            </a:pPr>
            <a:r>
              <a:rPr lang="en-US" sz="1100" dirty="0" smtClean="0"/>
              <a:t>Define Security and Network Policies [</a:t>
            </a:r>
            <a:r>
              <a:rPr lang="en-US" sz="1100" dirty="0" err="1" smtClean="0"/>
              <a:t>coreOs</a:t>
            </a:r>
            <a:r>
              <a:rPr lang="en-US" sz="1100" dirty="0" smtClean="0"/>
              <a:t> configuration for </a:t>
            </a:r>
            <a:r>
              <a:rPr lang="en-US" sz="1100" dirty="0" err="1" smtClean="0"/>
              <a:t>etc</a:t>
            </a:r>
            <a:r>
              <a:rPr lang="en-US" sz="1100" dirty="0" smtClean="0"/>
              <a:t>, </a:t>
            </a:r>
            <a:r>
              <a:rPr lang="en-US" sz="1100" dirty="0" err="1" smtClean="0"/>
              <a:t>systemd</a:t>
            </a:r>
            <a:r>
              <a:rPr lang="en-US" sz="1100" dirty="0" smtClean="0"/>
              <a:t>, flannel]</a:t>
            </a:r>
          </a:p>
          <a:p>
            <a:pPr marL="650230" indent="-541858">
              <a:buClr>
                <a:srgbClr val="3F3F3F"/>
              </a:buClr>
              <a:buSzPct val="100000"/>
              <a:buFont typeface="Calibri"/>
              <a:buChar char="●"/>
            </a:pPr>
            <a:r>
              <a:rPr lang="en-US" sz="1100" dirty="0" smtClean="0"/>
              <a:t>Manage Micro-service Definition  [</a:t>
            </a:r>
            <a:r>
              <a:rPr lang="en-US" sz="1100" dirty="0" err="1" smtClean="0"/>
              <a:t>kubernetes</a:t>
            </a:r>
            <a:r>
              <a:rPr lang="en-US" sz="1100" baseline="0" dirty="0" smtClean="0"/>
              <a:t> labels]</a:t>
            </a:r>
            <a:endParaRPr lang="en-US" sz="1100" dirty="0" smtClean="0"/>
          </a:p>
          <a:p>
            <a:pPr marL="650230" indent="-541858">
              <a:buClr>
                <a:srgbClr val="3F3F3F"/>
              </a:buClr>
              <a:buSzPct val="100000"/>
              <a:buFont typeface="Calibri"/>
              <a:buChar char="●"/>
            </a:pPr>
            <a:r>
              <a:rPr lang="en-US" sz="1100" dirty="0" smtClean="0"/>
              <a:t>Define Composite Application   [</a:t>
            </a:r>
            <a:r>
              <a:rPr lang="en-US" sz="1100" dirty="0" err="1" smtClean="0"/>
              <a:t>kubernetes</a:t>
            </a:r>
            <a:r>
              <a:rPr lang="en-US" sz="1100" dirty="0" smtClean="0"/>
              <a:t> pods – </a:t>
            </a:r>
            <a:r>
              <a:rPr lang="en-US" sz="1100" dirty="0" err="1" smtClean="0"/>
              <a:t>tightliy</a:t>
            </a:r>
            <a:r>
              <a:rPr lang="en-US" sz="1100" dirty="0" smtClean="0"/>
              <a:t> coupled,</a:t>
            </a:r>
            <a:r>
              <a:rPr lang="en-US" sz="1100" baseline="0" dirty="0" smtClean="0"/>
              <a:t>   </a:t>
            </a:r>
            <a:r>
              <a:rPr lang="en-US" sz="1100" baseline="0" dirty="0" err="1" smtClean="0"/>
              <a:t>kubernetes</a:t>
            </a:r>
            <a:r>
              <a:rPr lang="en-US" sz="1100" baseline="0" dirty="0" smtClean="0"/>
              <a:t> ?]</a:t>
            </a:r>
            <a:endParaRPr lang="en-US" sz="1100" dirty="0" smtClean="0"/>
          </a:p>
          <a:p>
            <a:pPr marL="650230" indent="-541858">
              <a:buClr>
                <a:srgbClr val="3F3F3F"/>
              </a:buClr>
              <a:buSzPct val="100000"/>
              <a:buFont typeface="Calibri"/>
              <a:buChar char="●"/>
            </a:pPr>
            <a:r>
              <a:rPr lang="en-US" sz="1100" dirty="0" smtClean="0"/>
              <a:t>Container Auto-</a:t>
            </a:r>
            <a:r>
              <a:rPr lang="en-US" sz="1100" dirty="0" err="1" smtClean="0"/>
              <a:t>Scaler</a:t>
            </a:r>
            <a:r>
              <a:rPr lang="en-US" sz="1100" dirty="0" smtClean="0"/>
              <a:t> Logic  [plug</a:t>
            </a:r>
            <a:r>
              <a:rPr lang="en-US" sz="1100" baseline="0" dirty="0" smtClean="0"/>
              <a:t> in controller to </a:t>
            </a:r>
            <a:r>
              <a:rPr lang="en-US" sz="1100" baseline="0" dirty="0" err="1" smtClean="0"/>
              <a:t>kubernetes</a:t>
            </a:r>
            <a:r>
              <a:rPr lang="en-US" sz="1100" baseline="0" dirty="0" smtClean="0"/>
              <a:t>]</a:t>
            </a:r>
            <a:endParaRPr lang="en-US" sz="1100" dirty="0" smtClean="0"/>
          </a:p>
          <a:p>
            <a:pPr marL="650230" indent="-541858">
              <a:buClr>
                <a:srgbClr val="3F3F3F"/>
              </a:buClr>
              <a:buSzPct val="100000"/>
              <a:buFont typeface="Calibri"/>
              <a:buChar char="●"/>
            </a:pPr>
            <a:r>
              <a:rPr lang="en-US" sz="1100" dirty="0" smtClean="0"/>
              <a:t>Manage Service Subscriptions  [tenant</a:t>
            </a:r>
            <a:r>
              <a:rPr lang="en-US" sz="1100" baseline="0" dirty="0" smtClean="0"/>
              <a:t> registration]</a:t>
            </a:r>
            <a:endParaRPr lang="en-US" sz="1100" dirty="0" smtClean="0"/>
          </a:p>
          <a:p>
            <a:pPr lvl="0" rtl="0">
              <a:spcBef>
                <a:spcPts val="0"/>
              </a:spcBef>
              <a:buNone/>
            </a:pPr>
            <a:endParaRPr dirty="0"/>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15" name="Shape 3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What details are?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Instance up/down time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Each and every instances health status</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application health, load average, memory </a:t>
            </a:r>
          </a:p>
          <a:p>
            <a:pPr marL="457200" marR="0" lvl="0" indent="45720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consumption </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Application logs</a:t>
            </a: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Why should one care?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Centralize view for all logging, metering and monitoring</a:t>
            </a: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What are the advantages?</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DevOps life easy</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centralize log viewer</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centralize dashboard</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Easy to throttling</a:t>
            </a: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How Scalable it is?</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In theory infinite</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horizontal scaling</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limited by resource (instance capacity)  availability</a:t>
            </a:r>
          </a:p>
          <a:p>
            <a:pPr marL="0" marR="0" lvl="0" indent="0" algn="l" rtl="0">
              <a:lnSpc>
                <a:spcPct val="100000"/>
              </a:lnSpc>
              <a:spcBef>
                <a:spcPts val="0"/>
              </a:spcBef>
              <a:spcAft>
                <a:spcPts val="0"/>
              </a:spcAft>
              <a:buNone/>
            </a:pPr>
            <a:endParaRPr lang="en-US" sz="1100" dirty="0" smtClean="0">
              <a:solidFill>
                <a:srgbClr val="1A1A1A"/>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How Dynamic it is?</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Load Balancers are spawned dynamically</a:t>
            </a:r>
          </a:p>
          <a:p>
            <a:pPr marL="45720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LB too is a cartridge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In case of multi-cloud, multi-region, LB can scale per cloud/region</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Per service cluster LB</a:t>
            </a:r>
          </a:p>
          <a:p>
            <a:pPr lvl="0" rtl="0">
              <a:spcBef>
                <a:spcPts val="0"/>
              </a:spcBef>
              <a:buNone/>
            </a:pPr>
            <a:endParaRPr dirty="0"/>
          </a:p>
        </p:txBody>
      </p:sp>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1" dirty="0" smtClean="0">
                <a:solidFill>
                  <a:srgbClr val="FF5308"/>
                </a:solidFill>
                <a:latin typeface="Calibri"/>
                <a:ea typeface="Calibri"/>
                <a:cs typeface="Calibri"/>
              </a:rPr>
              <a:t>Cloud Business Value For Development Teams</a:t>
            </a:r>
            <a:endParaRPr lang="en-US" dirty="0" smtClean="0"/>
          </a:p>
          <a:p>
            <a:endParaRPr lang="en-US" dirty="0" smtClean="0"/>
          </a:p>
          <a:p>
            <a:pPr marL="1137902" lvl="1" indent="-487672">
              <a:lnSpc>
                <a:spcPct val="200000"/>
              </a:lnSpc>
              <a:buFont typeface="Arial"/>
              <a:buChar char="•"/>
            </a:pPr>
            <a:r>
              <a:rPr lang="en-US" sz="4000" dirty="0" smtClean="0">
                <a:solidFill>
                  <a:srgbClr val="FF0000"/>
                </a:solidFill>
              </a:rPr>
              <a:t>Lower development barriers</a:t>
            </a:r>
          </a:p>
          <a:p>
            <a:pPr marL="1137902" lvl="1" indent="-487672">
              <a:lnSpc>
                <a:spcPct val="200000"/>
              </a:lnSpc>
              <a:buFont typeface="Arial"/>
              <a:buChar char="•"/>
            </a:pPr>
            <a:r>
              <a:rPr lang="en-US" sz="4000" dirty="0" smtClean="0">
                <a:solidFill>
                  <a:srgbClr val="FF0000"/>
                </a:solidFill>
              </a:rPr>
              <a:t>Lower adoption barriers</a:t>
            </a:r>
          </a:p>
          <a:p>
            <a:pPr marL="1137902" lvl="1" indent="-487672">
              <a:lnSpc>
                <a:spcPct val="200000"/>
              </a:lnSpc>
              <a:buFont typeface="Arial"/>
              <a:buChar char="•"/>
            </a:pPr>
            <a:r>
              <a:rPr lang="en-US" sz="4000" dirty="0" smtClean="0">
                <a:solidFill>
                  <a:srgbClr val="FF0000"/>
                </a:solidFill>
              </a:rPr>
              <a:t>Build Impossible Solutions</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8100709-9EA2-0A4C-B77B-275A57B2453F}" type="slidenum">
              <a:rPr lang="en-US" smtClean="0"/>
              <a:t>3</a:t>
            </a:fld>
            <a:endParaRPr lang="en-US"/>
          </a:p>
        </p:txBody>
      </p:sp>
    </p:spTree>
    <p:extLst>
      <p:ext uri="{BB962C8B-B14F-4D97-AF65-F5344CB8AC3E}">
        <p14:creationId xmlns:p14="http://schemas.microsoft.com/office/powerpoint/2010/main" val="69283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Why should one care?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Can provide cloud SLA</a:t>
            </a:r>
          </a:p>
          <a:p>
            <a:pPr marL="0" marR="0" lvl="0" indent="0" algn="l" rtl="0">
              <a:lnSpc>
                <a:spcPct val="100000"/>
              </a:lnSpc>
              <a:spcBef>
                <a:spcPts val="0"/>
              </a:spcBef>
              <a:spcAft>
                <a:spcPts val="0"/>
              </a:spcAft>
              <a:buNone/>
            </a:pPr>
            <a:endParaRPr lang="en-US" sz="1100" dirty="0" smtClean="0">
              <a:solidFill>
                <a:srgbClr val="1A1A1A"/>
              </a:solidFill>
              <a:latin typeface="Calibri"/>
              <a:ea typeface="Calibri"/>
              <a:cs typeface="Calibri"/>
              <a:sym typeface="Calibri"/>
            </a:endParaRP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What are the advantages?</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Make DevOps life easy</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help keep to SLA</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Make SaaS app delivery life easy</a:t>
            </a:r>
          </a:p>
          <a:p>
            <a:pPr marL="0" marR="0" lvl="0" indent="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 do not have to worry about availability in application</a:t>
            </a:r>
          </a:p>
          <a:p>
            <a:pPr marL="457200" marR="0" lvl="0" indent="457200" algn="l" rtl="0">
              <a:lnSpc>
                <a:spcPct val="100000"/>
              </a:lnSpc>
              <a:spcBef>
                <a:spcPts val="0"/>
              </a:spcBef>
              <a:spcAft>
                <a:spcPts val="0"/>
              </a:spcAft>
              <a:buNone/>
            </a:pPr>
            <a:r>
              <a:rPr lang="en-US" sz="1100" dirty="0" smtClean="0">
                <a:solidFill>
                  <a:srgbClr val="1A1A1A"/>
                </a:solidFill>
                <a:latin typeface="Calibri"/>
                <a:ea typeface="Calibri"/>
                <a:cs typeface="Calibri"/>
                <a:sym typeface="Calibri"/>
              </a:rPr>
              <a:t>   layer </a:t>
            </a:r>
          </a:p>
          <a:p>
            <a:pPr lvl="0" rtl="0">
              <a:spcBef>
                <a:spcPts val="0"/>
              </a:spcBef>
              <a:buNone/>
            </a:pPr>
            <a:endParaRPr dirty="0"/>
          </a:p>
        </p:txBody>
      </p:sp>
      <p:sp>
        <p:nvSpPr>
          <p:cNvPr id="265" name="Shape 26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685800" lvl="0" indent="-515619" rtl="0">
              <a:spcBef>
                <a:spcPts val="0"/>
              </a:spcBef>
              <a:buClr>
                <a:srgbClr val="1A1A1A"/>
              </a:buClr>
              <a:buSzPct val="100000"/>
              <a:buFont typeface="Calibri"/>
              <a:buChar char="๏"/>
            </a:pPr>
            <a:r>
              <a:rPr lang="en-US" sz="1100" dirty="0" smtClean="0">
                <a:solidFill>
                  <a:srgbClr val="1A1A1A"/>
                </a:solidFill>
                <a:latin typeface="Calibri"/>
                <a:ea typeface="Calibri"/>
                <a:cs typeface="Calibri"/>
                <a:sym typeface="Calibri"/>
              </a:rPr>
              <a:t>Capable of predicting future load</a:t>
            </a:r>
          </a:p>
          <a:p>
            <a:pPr marL="0" lvl="0" indent="0" rtl="0">
              <a:spcBef>
                <a:spcPts val="0"/>
              </a:spcBef>
              <a:buClr>
                <a:schemeClr val="dk1"/>
              </a:buClr>
              <a:buSzPct val="30555"/>
              <a:buFont typeface="Arial"/>
              <a:buNone/>
            </a:pPr>
            <a:r>
              <a:rPr lang="en-US" sz="1100" b="1" dirty="0" smtClean="0">
                <a:solidFill>
                  <a:srgbClr val="1A1A1A"/>
                </a:solidFill>
                <a:latin typeface="Calibri"/>
                <a:ea typeface="Calibri"/>
                <a:cs typeface="Calibri"/>
                <a:sym typeface="Calibri"/>
              </a:rPr>
              <a:t>		</a:t>
            </a:r>
            <a:r>
              <a:rPr lang="en-US" sz="1100" dirty="0" smtClean="0">
                <a:solidFill>
                  <a:srgbClr val="1A1A1A"/>
                </a:solidFill>
                <a:latin typeface="Calibri"/>
                <a:ea typeface="Calibri"/>
                <a:cs typeface="Calibri"/>
                <a:sym typeface="Calibri"/>
              </a:rPr>
              <a:t>- Real time analysis of current load status using CEP </a:t>
            </a:r>
          </a:p>
          <a:p>
            <a:pPr marL="457200" lvl="0" indent="45720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integration</a:t>
            </a:r>
          </a:p>
          <a:p>
            <a:pPr marL="457200" lvl="0" indent="45720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Predict immediate future load based on CEP </a:t>
            </a:r>
          </a:p>
          <a:p>
            <a:pPr marL="457200" lvl="0" indent="45720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resulting streams </a:t>
            </a:r>
          </a:p>
          <a:p>
            <a:pPr marL="457200" lvl="0" indent="45720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Predicting equation s=</a:t>
            </a:r>
            <a:r>
              <a:rPr lang="en-US" sz="1100" dirty="0" err="1" smtClean="0">
                <a:solidFill>
                  <a:srgbClr val="1A1A1A"/>
                </a:solidFill>
                <a:latin typeface="Calibri"/>
                <a:ea typeface="Calibri"/>
                <a:cs typeface="Calibri"/>
                <a:sym typeface="Calibri"/>
              </a:rPr>
              <a:t>ut</a:t>
            </a:r>
            <a:r>
              <a:rPr lang="en-US" sz="1100" dirty="0" smtClean="0">
                <a:solidFill>
                  <a:srgbClr val="1A1A1A"/>
                </a:solidFill>
                <a:latin typeface="Calibri"/>
                <a:ea typeface="Calibri"/>
                <a:cs typeface="Calibri"/>
                <a:sym typeface="Calibri"/>
              </a:rPr>
              <a:t> + ½ at</a:t>
            </a:r>
            <a:r>
              <a:rPr lang="en-US" sz="1100" baseline="30000" dirty="0" smtClean="0">
                <a:solidFill>
                  <a:srgbClr val="1A1A1A"/>
                </a:solidFill>
                <a:latin typeface="Calibri"/>
                <a:ea typeface="Calibri"/>
                <a:cs typeface="Calibri"/>
                <a:sym typeface="Calibri"/>
              </a:rPr>
              <a:t>2</a:t>
            </a:r>
          </a:p>
          <a:p>
            <a:pPr marL="457200" lvl="0" indent="45720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s=predicted load, u=first derivative of current</a:t>
            </a:r>
          </a:p>
          <a:p>
            <a:pPr marL="914400" lvl="0" indent="0" rtl="0">
              <a:spcBef>
                <a:spcPts val="0"/>
              </a:spcBef>
              <a:buClr>
                <a:schemeClr val="dk1"/>
              </a:buClr>
              <a:buSzPct val="30555"/>
              <a:buFont typeface="Arial"/>
              <a:buNone/>
            </a:pPr>
            <a:r>
              <a:rPr lang="en-US" sz="1100" dirty="0" smtClean="0">
                <a:solidFill>
                  <a:srgbClr val="1A1A1A"/>
                </a:solidFill>
                <a:latin typeface="Calibri"/>
                <a:ea typeface="Calibri"/>
                <a:cs typeface="Calibri"/>
                <a:sym typeface="Calibri"/>
              </a:rPr>
              <a:t>  average load, t= time interval , a=second derivative</a:t>
            </a:r>
          </a:p>
          <a:p>
            <a:pPr marL="914400" lvl="0" indent="0" rtl="0">
              <a:spcBef>
                <a:spcPts val="0"/>
              </a:spcBef>
              <a:buNone/>
            </a:pPr>
            <a:r>
              <a:rPr lang="en-US" sz="1100" dirty="0" smtClean="0">
                <a:solidFill>
                  <a:srgbClr val="1A1A1A"/>
                </a:solidFill>
                <a:latin typeface="Calibri"/>
                <a:ea typeface="Calibri"/>
                <a:cs typeface="Calibri"/>
                <a:sym typeface="Calibri"/>
              </a:rPr>
              <a:t>  of current load</a:t>
            </a: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Why should one care?</a:t>
            </a:r>
          </a:p>
          <a:p>
            <a:pPr marL="685800" marR="0" lvl="0" indent="-515619" algn="l" rtl="0">
              <a:lnSpc>
                <a:spcPct val="100000"/>
              </a:lnSpc>
              <a:spcBef>
                <a:spcPts val="0"/>
              </a:spcBef>
              <a:spcAft>
                <a:spcPts val="0"/>
              </a:spcAft>
              <a:buClr>
                <a:srgbClr val="1A1A1A"/>
              </a:buClr>
              <a:buSzPct val="100000"/>
              <a:buFont typeface="Calibri"/>
              <a:buChar char="๏"/>
            </a:pPr>
            <a:r>
              <a:rPr lang="en-US" sz="1100" dirty="0" err="1" smtClean="0">
                <a:solidFill>
                  <a:srgbClr val="1A1A1A"/>
                </a:solidFill>
                <a:latin typeface="Calibri"/>
                <a:ea typeface="Calibri"/>
                <a:cs typeface="Calibri"/>
                <a:sym typeface="Calibri"/>
              </a:rPr>
              <a:t>Maximise</a:t>
            </a:r>
            <a:r>
              <a:rPr lang="en-US" sz="1100" dirty="0" smtClean="0">
                <a:solidFill>
                  <a:srgbClr val="1A1A1A"/>
                </a:solidFill>
                <a:latin typeface="Calibri"/>
                <a:ea typeface="Calibri"/>
                <a:cs typeface="Calibri"/>
                <a:sym typeface="Calibri"/>
              </a:rPr>
              <a:t> resource utilization</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Easy to do capacity planning</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Dynamic load based resource provisioning</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Optimizing across multiple clouds</a:t>
            </a:r>
          </a:p>
          <a:p>
            <a:pPr lvl="0" rtl="0">
              <a:spcBef>
                <a:spcPts val="0"/>
              </a:spcBef>
              <a:buNone/>
            </a:pPr>
            <a:endParaRPr dirty="0"/>
          </a:p>
        </p:txBody>
      </p:sp>
      <p:sp>
        <p:nvSpPr>
          <p:cNvPr id="236" name="Shape 2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What is it?</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Expanding/provisioning application into another cloud to handle peak load.</a:t>
            </a: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Why Should one care?</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Resource peak time can be off-loaded to third party clouds/resources</a:t>
            </a:r>
          </a:p>
          <a:p>
            <a:pPr marL="0" marR="0" lvl="0" indent="0" algn="l" rtl="0">
              <a:lnSpc>
                <a:spcPct val="100000"/>
              </a:lnSpc>
              <a:spcBef>
                <a:spcPts val="0"/>
              </a:spcBef>
              <a:spcAft>
                <a:spcPts val="0"/>
              </a:spcAft>
              <a:buNone/>
            </a:pPr>
            <a:r>
              <a:rPr lang="en-US" sz="1100" b="1" dirty="0" smtClean="0">
                <a:solidFill>
                  <a:srgbClr val="1A1A1A"/>
                </a:solidFill>
                <a:latin typeface="Calibri"/>
                <a:ea typeface="Calibri"/>
                <a:cs typeface="Calibri"/>
                <a:sym typeface="Calibri"/>
              </a:rPr>
              <a:t>What is unique about it?</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Can off-load to any cloud</a:t>
            </a:r>
          </a:p>
          <a:p>
            <a:pPr marL="685800" lvl="0" indent="-287020" rtl="0">
              <a:spcBef>
                <a:spcPts val="0"/>
              </a:spcBef>
              <a:buSzPct val="100000"/>
              <a:buNone/>
            </a:pPr>
            <a:r>
              <a:rPr lang="en-US" sz="1100" dirty="0" smtClean="0">
                <a:solidFill>
                  <a:srgbClr val="1A1A1A"/>
                </a:solidFill>
                <a:latin typeface="Calibri"/>
                <a:ea typeface="Calibri"/>
                <a:cs typeface="Calibri"/>
                <a:sym typeface="Calibri"/>
              </a:rPr>
              <a:t>- Private, Public and Hybrid</a:t>
            </a:r>
          </a:p>
          <a:p>
            <a:pPr marL="685800" marR="0" lvl="0" indent="-515619" algn="l" rtl="0">
              <a:lnSpc>
                <a:spcPct val="100000"/>
              </a:lnSpc>
              <a:spcBef>
                <a:spcPts val="0"/>
              </a:spcBef>
              <a:spcAft>
                <a:spcPts val="0"/>
              </a:spcAft>
              <a:buClr>
                <a:srgbClr val="1A1A1A"/>
              </a:buClr>
              <a:buSzPct val="100000"/>
              <a:buFont typeface="Calibri"/>
              <a:buChar char="๏"/>
            </a:pPr>
            <a:r>
              <a:rPr lang="en-US" sz="1100" dirty="0" smtClean="0">
                <a:solidFill>
                  <a:srgbClr val="1A1A1A"/>
                </a:solidFill>
                <a:latin typeface="Calibri"/>
                <a:ea typeface="Calibri"/>
                <a:cs typeface="Calibri"/>
                <a:sym typeface="Calibri"/>
              </a:rPr>
              <a:t>Easy to managed with the model of LB per busting cloud</a:t>
            </a:r>
          </a:p>
          <a:p>
            <a:pPr lvl="0" rtl="0">
              <a:spcBef>
                <a:spcPts val="0"/>
              </a:spcBef>
              <a:buNone/>
            </a:pPr>
            <a:endParaRPr dirty="0"/>
          </a:p>
        </p:txBody>
      </p:sp>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Background on </a:t>
            </a:r>
            <a:r>
              <a:rPr lang="en-US" dirty="0" err="1" smtClean="0"/>
              <a:t>CoreOs</a:t>
            </a:r>
            <a:r>
              <a:rPr lang="en-US" dirty="0" smtClean="0"/>
              <a:t> and </a:t>
            </a:r>
            <a:r>
              <a:rPr lang="en-US" dirty="0" err="1" smtClean="0"/>
              <a:t>Kubernetes</a:t>
            </a:r>
            <a:endParaRPr lang="en-US" dirty="0" smtClean="0"/>
          </a:p>
          <a:p>
            <a:pPr marL="0" lvl="0" indent="0">
              <a:spcBef>
                <a:spcPts val="0"/>
              </a:spcBef>
              <a:buClr>
                <a:schemeClr val="dk1"/>
              </a:buClr>
              <a:buSzPct val="30555"/>
              <a:buNone/>
            </a:pPr>
            <a:r>
              <a:rPr lang="en-US" sz="1100" b="1" dirty="0" smtClean="0">
                <a:solidFill>
                  <a:srgbClr val="1A1A1A"/>
                </a:solidFill>
                <a:latin typeface="Calibri"/>
                <a:ea typeface="Calibri"/>
                <a:cs typeface="Calibri"/>
                <a:sym typeface="Calibri"/>
                <a:hlinkClick r:id="rId3"/>
              </a:rPr>
              <a:t>https://github.com/GoogleCloudPlatform/kubernetes/blob/master/docs/getting-started-guides/vagrant.md</a:t>
            </a:r>
            <a:endParaRPr lang="en-US" sz="1100" b="1" dirty="0" smtClean="0">
              <a:solidFill>
                <a:srgbClr val="1A1A1A"/>
              </a:solidFill>
              <a:latin typeface="Calibri"/>
              <a:ea typeface="Calibri"/>
              <a:cs typeface="Calibri"/>
              <a:sym typeface="Calibri"/>
            </a:endParaRPr>
          </a:p>
          <a:p>
            <a:pPr marL="0" lvl="0" indent="0">
              <a:spcBef>
                <a:spcPts val="0"/>
              </a:spcBef>
              <a:buClr>
                <a:schemeClr val="dk1"/>
              </a:buClr>
              <a:buSzPct val="30555"/>
              <a:buNone/>
            </a:pPr>
            <a:endParaRPr lang="en-US" sz="1100" b="1" dirty="0" smtClean="0">
              <a:solidFill>
                <a:srgbClr val="1A1A1A"/>
              </a:solidFill>
              <a:latin typeface="Calibri"/>
              <a:ea typeface="Calibri"/>
              <a:cs typeface="Calibri"/>
              <a:sym typeface="Calibri"/>
            </a:endParaRPr>
          </a:p>
          <a:p>
            <a:pPr marL="0" lvl="0" indent="0">
              <a:spcBef>
                <a:spcPts val="0"/>
              </a:spcBef>
              <a:buClr>
                <a:schemeClr val="dk1"/>
              </a:buClr>
              <a:buSzPct val="30555"/>
              <a:buNone/>
            </a:pPr>
            <a:r>
              <a:rPr lang="en-US" sz="1100" b="1" dirty="0" smtClean="0">
                <a:solidFill>
                  <a:srgbClr val="1A1A1A"/>
                </a:solidFill>
                <a:latin typeface="Calibri"/>
                <a:ea typeface="Calibri"/>
                <a:cs typeface="Calibri"/>
                <a:sym typeface="Calibri"/>
                <a:hlinkClick r:id="rId4"/>
              </a:rPr>
              <a:t>https://coreos.com/docs/running-coreos/platforms/vagrant/</a:t>
            </a:r>
            <a:endParaRPr lang="en-US" sz="1100" b="1" dirty="0" smtClean="0">
              <a:solidFill>
                <a:srgbClr val="1A1A1A"/>
              </a:solidFill>
              <a:latin typeface="Calibri"/>
              <a:ea typeface="Calibri"/>
              <a:cs typeface="Calibri"/>
              <a:sym typeface="Calibri"/>
            </a:endParaRPr>
          </a:p>
          <a:p>
            <a:pPr lvl="0" rtl="0">
              <a:spcBef>
                <a:spcPts val="0"/>
              </a:spcBef>
              <a:buNone/>
            </a:pPr>
            <a:endParaRPr lang="en-US" dirty="0" smtClean="0"/>
          </a:p>
          <a:p>
            <a:pPr lvl="0" rtl="0">
              <a:spcBef>
                <a:spcPts val="0"/>
              </a:spcBef>
              <a:buNone/>
            </a:pPr>
            <a:endParaRPr dirty="0"/>
          </a:p>
        </p:txBody>
      </p:sp>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33" name="Shape 33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46" name="Shape 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r>
              <a:rPr lang="en-US" sz="1100" kern="1200" dirty="0" err="1" smtClean="0">
                <a:solidFill>
                  <a:schemeClr val="tx1"/>
                </a:solidFill>
                <a:effectLst/>
                <a:latin typeface="+mn-lt"/>
                <a:ea typeface="+mn-ea"/>
                <a:cs typeface="+mn-cs"/>
              </a:rPr>
              <a:t>Composable</a:t>
            </a:r>
            <a:r>
              <a:rPr lang="en-US" sz="1100" kern="1200" dirty="0" smtClean="0">
                <a:solidFill>
                  <a:schemeClr val="tx1"/>
                </a:solidFill>
                <a:effectLst/>
                <a:latin typeface="+mn-lt"/>
                <a:ea typeface="+mn-ea"/>
                <a:cs typeface="+mn-cs"/>
              </a:rPr>
              <a:t>. All tools for downloading, installing, and running containers should be well integrated, but independent and </a:t>
            </a:r>
            <a:r>
              <a:rPr lang="en-US" sz="1100" kern="1200" dirty="0" err="1" smtClean="0">
                <a:solidFill>
                  <a:schemeClr val="tx1"/>
                </a:solidFill>
                <a:effectLst/>
                <a:latin typeface="+mn-lt"/>
                <a:ea typeface="+mn-ea"/>
                <a:cs typeface="+mn-cs"/>
              </a:rPr>
              <a:t>composable</a:t>
            </a:r>
            <a:r>
              <a:rPr lang="en-US" sz="1100" kern="1200" dirty="0" smtClean="0">
                <a:solidFill>
                  <a:schemeClr val="tx1"/>
                </a:solidFill>
                <a:effectLst/>
                <a:latin typeface="+mn-lt"/>
                <a:ea typeface="+mn-ea"/>
                <a:cs typeface="+mn-cs"/>
              </a:rPr>
              <a:t>.</a:t>
            </a:r>
          </a:p>
          <a:p>
            <a:pPr lvl="0"/>
            <a:endParaRPr lang="en-US"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Security. Isolation should be pluggable, and the crypto primitives for strong trust, image auditing and application identity should exist from day one.</a:t>
            </a:r>
          </a:p>
          <a:p>
            <a:pPr lvl="0"/>
            <a:endParaRPr lang="en-US"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Image distribution. Discovery of container images should be simple and facilitate a federated namespace, and distributed retrieval. This opens the possibility of alternative protocols, such as </a:t>
            </a:r>
            <a:r>
              <a:rPr lang="en-US" sz="1100" kern="1200" dirty="0" err="1" smtClean="0">
                <a:solidFill>
                  <a:schemeClr val="tx1"/>
                </a:solidFill>
                <a:effectLst/>
                <a:latin typeface="+mn-lt"/>
                <a:ea typeface="+mn-ea"/>
                <a:cs typeface="+mn-cs"/>
              </a:rPr>
              <a:t>BitTorrent</a:t>
            </a:r>
            <a:r>
              <a:rPr lang="en-US" sz="1100" kern="1200" dirty="0" smtClean="0">
                <a:solidFill>
                  <a:schemeClr val="tx1"/>
                </a:solidFill>
                <a:effectLst/>
                <a:latin typeface="+mn-lt"/>
                <a:ea typeface="+mn-ea"/>
                <a:cs typeface="+mn-cs"/>
              </a:rPr>
              <a:t>, and deployments to private environments without the requirement of a registry.</a:t>
            </a:r>
          </a:p>
          <a:p>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Open. The format and runtime should be well-specified and developed by a community. We want independent implementations of tools to be able to run the same container consistently</a:t>
            </a:r>
          </a:p>
          <a:p>
            <a:pPr lvl="0" rtl="0">
              <a:spcBef>
                <a:spcPts val="0"/>
              </a:spcBef>
              <a:buNone/>
            </a:pPr>
            <a:endParaRPr dirty="0"/>
          </a:p>
        </p:txBody>
      </p:sp>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endParaRPr lang="en-US" sz="1100" kern="1200" dirty="0" smtClean="0">
              <a:solidFill>
                <a:schemeClr val="tx1"/>
              </a:solidFill>
              <a:effectLst/>
              <a:latin typeface="+mn-lt"/>
              <a:ea typeface="+mn-ea"/>
              <a:cs typeface="+mn-cs"/>
            </a:endParaRPr>
          </a:p>
          <a:p>
            <a:pPr lvl="0"/>
            <a:r>
              <a:rPr lang="en-US" sz="1100" kern="1200" dirty="0" smtClean="0">
                <a:solidFill>
                  <a:schemeClr val="tx1"/>
                </a:solidFill>
                <a:effectLst/>
                <a:latin typeface="+mn-lt"/>
                <a:ea typeface="+mn-ea"/>
                <a:cs typeface="+mn-cs"/>
              </a:rPr>
              <a:t>App Container Image: definition of a signed/encrypted </a:t>
            </a:r>
            <a:r>
              <a:rPr lang="en-US" sz="1100" kern="1200" dirty="0" err="1" smtClean="0">
                <a:solidFill>
                  <a:schemeClr val="tx1"/>
                </a:solidFill>
                <a:effectLst/>
                <a:latin typeface="+mn-lt"/>
                <a:ea typeface="+mn-ea"/>
                <a:cs typeface="+mn-cs"/>
              </a:rPr>
              <a:t>tgz</a:t>
            </a:r>
            <a:r>
              <a:rPr lang="en-US" sz="1100" kern="1200" dirty="0" smtClean="0">
                <a:solidFill>
                  <a:schemeClr val="tx1"/>
                </a:solidFill>
                <a:effectLst/>
                <a:latin typeface="+mn-lt"/>
                <a:ea typeface="+mn-ea"/>
                <a:cs typeface="+mn-cs"/>
              </a:rPr>
              <a:t> that includes all the bits to run an app container.</a:t>
            </a:r>
          </a:p>
          <a:p>
            <a:pPr lvl="0"/>
            <a:r>
              <a:rPr lang="en-US" sz="1100" kern="1200" dirty="0" smtClean="0">
                <a:solidFill>
                  <a:schemeClr val="tx1"/>
                </a:solidFill>
                <a:effectLst/>
                <a:latin typeface="+mn-lt"/>
                <a:ea typeface="+mn-ea"/>
                <a:cs typeface="+mn-cs"/>
              </a:rPr>
              <a:t>App Container Runtime: definition of the environment the running app container should be given.</a:t>
            </a:r>
          </a:p>
          <a:p>
            <a:pPr lvl="0"/>
            <a:r>
              <a:rPr lang="en-US" sz="1100" kern="1200" dirty="0" smtClean="0">
                <a:solidFill>
                  <a:schemeClr val="tx1"/>
                </a:solidFill>
                <a:effectLst/>
                <a:latin typeface="+mn-lt"/>
                <a:ea typeface="+mn-ea"/>
                <a:cs typeface="+mn-cs"/>
              </a:rPr>
              <a:t>App Container Discovery: a federated protocol for finding and downloading an app container image.</a:t>
            </a:r>
          </a:p>
          <a:p>
            <a:pPr lvl="0" rtl="0">
              <a:spcBef>
                <a:spcPts val="0"/>
              </a:spcBef>
              <a:buNone/>
            </a:pPr>
            <a:endParaRPr dirty="0"/>
          </a:p>
        </p:txBody>
      </p:sp>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6"/>
        <p:cNvGrpSpPr/>
        <p:nvPr/>
      </p:nvGrpSpPr>
      <p:grpSpPr>
        <a:xfrm>
          <a:off x="0" y="0"/>
          <a:ext cx="0" cy="0"/>
          <a:chOff x="0" y="0"/>
          <a:chExt cx="0" cy="0"/>
        </a:xfrm>
      </p:grpSpPr>
      <p:sp>
        <p:nvSpPr>
          <p:cNvPr id="7" name="Shape 7"/>
          <p:cNvSpPr txBox="1">
            <a:spLocks noGrp="1"/>
          </p:cNvSpPr>
          <p:nvPr>
            <p:ph type="title"/>
          </p:nvPr>
        </p:nvSpPr>
        <p:spPr>
          <a:xfrm rot="5400000">
            <a:off x="6623844" y="2982118"/>
            <a:ext cx="8534399" cy="2925761"/>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8" name="Shape 8"/>
          <p:cNvSpPr txBox="1">
            <a:spLocks noGrp="1"/>
          </p:cNvSpPr>
          <p:nvPr>
            <p:ph type="body" idx="1"/>
          </p:nvPr>
        </p:nvSpPr>
        <p:spPr>
          <a:xfrm rot="5400000">
            <a:off x="696119" y="132556"/>
            <a:ext cx="8534399" cy="8624887"/>
          </a:xfrm>
          <a:prstGeom prst="rect">
            <a:avLst/>
          </a:prstGeom>
          <a:noFill/>
          <a:ln>
            <a:noFill/>
          </a:ln>
        </p:spPr>
        <p:txBody>
          <a:bodyPr lIns="91425" tIns="91425" rIns="91425" bIns="91425" anchor="t" anchorCtr="0"/>
          <a:lstStyle>
            <a:lvl1pPr marL="342900" indent="-342900" algn="r" rtl="0">
              <a:spcBef>
                <a:spcPts val="0"/>
              </a:spcBef>
              <a:spcAft>
                <a:spcPts val="0"/>
              </a:spcAft>
              <a:defRPr/>
            </a:lvl1pPr>
            <a:lvl2pPr marL="742950" indent="-285750" algn="r" rtl="0">
              <a:spcBef>
                <a:spcPts val="0"/>
              </a:spcBef>
              <a:spcAft>
                <a:spcPts val="0"/>
              </a:spcAft>
              <a:defRPr/>
            </a:lvl2pPr>
            <a:lvl3pPr marL="1143000" indent="-228600" algn="r" rtl="0">
              <a:spcBef>
                <a:spcPts val="0"/>
              </a:spcBef>
              <a:spcAft>
                <a:spcPts val="0"/>
              </a:spcAft>
              <a:defRPr/>
            </a:lvl3pPr>
            <a:lvl4pPr marL="1600200" indent="-228600" algn="r" rtl="0">
              <a:spcBef>
                <a:spcPts val="0"/>
              </a:spcBef>
              <a:spcAft>
                <a:spcPts val="0"/>
              </a:spcAft>
              <a:defRPr/>
            </a:lvl4pPr>
            <a:lvl5pPr marL="2057400" indent="-228600" algn="r" rtl="0">
              <a:spcBef>
                <a:spcPts val="0"/>
              </a:spcBef>
              <a:spcAft>
                <a:spcPts val="0"/>
              </a:spcAft>
              <a:defRPr/>
            </a:lvl5pPr>
            <a:lvl6pPr marL="457200" algn="r" rtl="0">
              <a:spcBef>
                <a:spcPts val="0"/>
              </a:spcBef>
              <a:spcAft>
                <a:spcPts val="0"/>
              </a:spcAft>
              <a:defRPr/>
            </a:lvl6pPr>
            <a:lvl7pPr marL="914400" algn="r" rtl="0">
              <a:spcBef>
                <a:spcPts val="0"/>
              </a:spcBef>
              <a:spcAft>
                <a:spcPts val="0"/>
              </a:spcAft>
              <a:defRPr/>
            </a:lvl7pPr>
            <a:lvl8pPr marL="1371600" algn="r" rtl="0">
              <a:spcBef>
                <a:spcPts val="0"/>
              </a:spcBef>
              <a:spcAft>
                <a:spcPts val="0"/>
              </a:spcAft>
              <a:defRPr/>
            </a:lvl8pPr>
            <a:lvl9pPr marL="1828800" algn="r" rtl="0">
              <a:spcBef>
                <a:spcPts val="0"/>
              </a:spcBef>
              <a:spcAft>
                <a:spcPts val="0"/>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927100" y="177800"/>
            <a:ext cx="11150600" cy="33019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8" name="Shape 38"/>
          <p:cNvSpPr txBox="1">
            <a:spLocks noGrp="1"/>
          </p:cNvSpPr>
          <p:nvPr>
            <p:ph type="body" idx="1"/>
          </p:nvPr>
        </p:nvSpPr>
        <p:spPr>
          <a:xfrm>
            <a:off x="650875" y="2276475"/>
            <a:ext cx="11703050" cy="6435725"/>
          </a:xfrm>
          <a:prstGeom prst="rect">
            <a:avLst/>
          </a:prstGeom>
          <a:noFill/>
          <a:ln>
            <a:noFill/>
          </a:ln>
        </p:spPr>
        <p:txBody>
          <a:bodyPr lIns="91425" tIns="91425" rIns="91425" bIns="91425" anchor="t" anchorCtr="0"/>
          <a:lstStyle>
            <a:lvl1pPr marL="342900" indent="-342900" algn="r" rtl="0">
              <a:spcBef>
                <a:spcPts val="0"/>
              </a:spcBef>
              <a:spcAft>
                <a:spcPts val="0"/>
              </a:spcAft>
              <a:defRPr/>
            </a:lvl1pPr>
            <a:lvl2pPr marL="742950" indent="-285750" algn="r" rtl="0">
              <a:spcBef>
                <a:spcPts val="0"/>
              </a:spcBef>
              <a:spcAft>
                <a:spcPts val="0"/>
              </a:spcAft>
              <a:defRPr/>
            </a:lvl2pPr>
            <a:lvl3pPr marL="1143000" indent="-228600" algn="r" rtl="0">
              <a:spcBef>
                <a:spcPts val="0"/>
              </a:spcBef>
              <a:spcAft>
                <a:spcPts val="0"/>
              </a:spcAft>
              <a:defRPr/>
            </a:lvl3pPr>
            <a:lvl4pPr marL="1600200" indent="-228600" algn="r" rtl="0">
              <a:spcBef>
                <a:spcPts val="0"/>
              </a:spcBef>
              <a:spcAft>
                <a:spcPts val="0"/>
              </a:spcAft>
              <a:defRPr/>
            </a:lvl4pPr>
            <a:lvl5pPr marL="2057400" indent="-228600" algn="r" rtl="0">
              <a:spcBef>
                <a:spcPts val="0"/>
              </a:spcBef>
              <a:spcAft>
                <a:spcPts val="0"/>
              </a:spcAft>
              <a:defRPr/>
            </a:lvl5pPr>
            <a:lvl6pPr marL="457200" algn="r" rtl="0">
              <a:spcBef>
                <a:spcPts val="0"/>
              </a:spcBef>
              <a:spcAft>
                <a:spcPts val="0"/>
              </a:spcAft>
              <a:defRPr/>
            </a:lvl6pPr>
            <a:lvl7pPr marL="914400" algn="r" rtl="0">
              <a:spcBef>
                <a:spcPts val="0"/>
              </a:spcBef>
              <a:spcAft>
                <a:spcPts val="0"/>
              </a:spcAft>
              <a:defRPr/>
            </a:lvl7pPr>
            <a:lvl8pPr marL="1371600" algn="r" rtl="0">
              <a:spcBef>
                <a:spcPts val="0"/>
              </a:spcBef>
              <a:spcAft>
                <a:spcPts val="0"/>
              </a:spcAft>
              <a:defRPr/>
            </a:lvl8pPr>
            <a:lvl9pPr marL="1828800" algn="r" rtl="0">
              <a:spcBef>
                <a:spcPts val="0"/>
              </a:spcBef>
              <a:spcAft>
                <a:spcPts val="0"/>
              </a:spcAf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9"/>
        <p:cNvGrpSpPr/>
        <p:nvPr/>
      </p:nvGrpSpPr>
      <p:grpSpPr>
        <a:xfrm>
          <a:off x="0" y="0"/>
          <a:ext cx="0" cy="0"/>
          <a:chOff x="0" y="0"/>
          <a:chExt cx="0" cy="0"/>
        </a:xfrm>
      </p:grpSpPr>
      <p:sp>
        <p:nvSpPr>
          <p:cNvPr id="40" name="Shape 40"/>
          <p:cNvSpPr txBox="1">
            <a:spLocks noGrp="1"/>
          </p:cNvSpPr>
          <p:nvPr>
            <p:ph type="ctrTitle"/>
          </p:nvPr>
        </p:nvSpPr>
        <p:spPr>
          <a:xfrm>
            <a:off x="974725" y="3030538"/>
            <a:ext cx="11055350" cy="2090737"/>
          </a:xfrm>
          <a:prstGeom prst="rect">
            <a:avLst/>
          </a:prstGeom>
          <a:noFill/>
          <a:ln>
            <a:noFill/>
          </a:ln>
        </p:spPr>
        <p:txBody>
          <a:bodyPr lIns="91425" tIns="91425" rIns="91425" bIns="91425" anchor="b"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41" name="Shape 41"/>
          <p:cNvSpPr txBox="1">
            <a:spLocks noGrp="1"/>
          </p:cNvSpPr>
          <p:nvPr>
            <p:ph type="subTitle" idx="1"/>
          </p:nvPr>
        </p:nvSpPr>
        <p:spPr>
          <a:xfrm>
            <a:off x="1951038" y="5527675"/>
            <a:ext cx="9102725" cy="2492374"/>
          </a:xfrm>
          <a:prstGeom prst="rect">
            <a:avLst/>
          </a:prstGeom>
          <a:noFill/>
          <a:ln>
            <a:noFill/>
          </a:ln>
        </p:spPr>
        <p:txBody>
          <a:bodyPr lIns="91425" tIns="91425" rIns="91425" bIns="91425" anchor="t" anchorCtr="0"/>
          <a:lstStyle>
            <a:lvl1pPr marL="0" marR="0" indent="0" algn="ctr" rtl="0">
              <a:spcBef>
                <a:spcPts val="0"/>
              </a:spcBef>
              <a:spcAft>
                <a:spcPts val="0"/>
              </a:spcAft>
              <a:buClr>
                <a:srgbClr val="FFFFFF"/>
              </a:buClr>
              <a:buFont typeface="Calibri"/>
              <a:buNone/>
              <a:defRPr/>
            </a:lvl1pPr>
            <a:lvl2pPr marL="457200" marR="0" indent="0" algn="ctr" rtl="0">
              <a:spcBef>
                <a:spcPts val="0"/>
              </a:spcBef>
              <a:spcAft>
                <a:spcPts val="0"/>
              </a:spcAft>
              <a:buClr>
                <a:srgbClr val="FFFFFF"/>
              </a:buClr>
              <a:buFont typeface="Calibri"/>
              <a:buNone/>
              <a:defRPr/>
            </a:lvl2pPr>
            <a:lvl3pPr marL="914400" marR="0" indent="0" algn="ctr" rtl="0">
              <a:spcBef>
                <a:spcPts val="0"/>
              </a:spcBef>
              <a:spcAft>
                <a:spcPts val="0"/>
              </a:spcAft>
              <a:buClr>
                <a:srgbClr val="FFFFFF"/>
              </a:buClr>
              <a:buFont typeface="Calibri"/>
              <a:buNone/>
              <a:defRPr/>
            </a:lvl3pPr>
            <a:lvl4pPr marL="1371600" marR="0" indent="0" algn="ctr" rtl="0">
              <a:spcBef>
                <a:spcPts val="0"/>
              </a:spcBef>
              <a:spcAft>
                <a:spcPts val="0"/>
              </a:spcAft>
              <a:buClr>
                <a:srgbClr val="FFFFFF"/>
              </a:buClr>
              <a:buFont typeface="Calibri"/>
              <a:buNone/>
              <a:defRPr/>
            </a:lvl4pPr>
            <a:lvl5pPr marL="1828800" marR="0" indent="0" algn="ctr" rtl="0">
              <a:spcBef>
                <a:spcPts val="0"/>
              </a:spcBef>
              <a:spcAft>
                <a:spcPts val="0"/>
              </a:spcAft>
              <a:buClr>
                <a:srgbClr val="FFFFFF"/>
              </a:buClr>
              <a:buFont typeface="Calibri"/>
              <a:buNone/>
              <a:defRPr/>
            </a:lvl5pPr>
            <a:lvl6pPr marL="2286000" marR="0" indent="0" algn="ctr" rtl="0">
              <a:spcBef>
                <a:spcPts val="0"/>
              </a:spcBef>
              <a:spcAft>
                <a:spcPts val="0"/>
              </a:spcAft>
              <a:buClr>
                <a:srgbClr val="FFFFFF"/>
              </a:buClr>
              <a:buFont typeface="Calibri"/>
              <a:buNone/>
              <a:defRPr/>
            </a:lvl6pPr>
            <a:lvl7pPr marL="2743200" marR="0" indent="0" algn="ctr" rtl="0">
              <a:spcBef>
                <a:spcPts val="0"/>
              </a:spcBef>
              <a:spcAft>
                <a:spcPts val="0"/>
              </a:spcAft>
              <a:buClr>
                <a:srgbClr val="FFFFFF"/>
              </a:buClr>
              <a:buFont typeface="Calibri"/>
              <a:buNone/>
              <a:defRPr/>
            </a:lvl7pPr>
            <a:lvl8pPr marL="3200400" marR="0" indent="0" algn="ctr" rtl="0">
              <a:spcBef>
                <a:spcPts val="0"/>
              </a:spcBef>
              <a:spcAft>
                <a:spcPts val="0"/>
              </a:spcAft>
              <a:buClr>
                <a:srgbClr val="FFFFFF"/>
              </a:buClr>
              <a:buFont typeface="Calibri"/>
              <a:buNone/>
              <a:defRPr/>
            </a:lvl8pPr>
            <a:lvl9pPr marL="3657600" marR="0" indent="0" algn="ctr" rtl="0">
              <a:spcBef>
                <a:spcPts val="0"/>
              </a:spcBef>
              <a:spcAft>
                <a:spcPts val="0"/>
              </a:spcAft>
              <a:buClr>
                <a:srgbClr val="FFFFFF"/>
              </a:buClr>
              <a:buFont typeface="Calibri"/>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8"/>
        <p:cNvGrpSpPr/>
        <p:nvPr/>
      </p:nvGrpSpPr>
      <p:grpSpPr>
        <a:xfrm>
          <a:off x="0" y="0"/>
          <a:ext cx="0" cy="0"/>
          <a:chOff x="0" y="0"/>
          <a:chExt cx="0" cy="0"/>
        </a:xfrm>
      </p:grpSpPr>
      <p:sp>
        <p:nvSpPr>
          <p:cNvPr id="49" name="Shape 49"/>
          <p:cNvSpPr txBox="1">
            <a:spLocks noGrp="1"/>
          </p:cNvSpPr>
          <p:nvPr>
            <p:ph type="title"/>
          </p:nvPr>
        </p:nvSpPr>
        <p:spPr>
          <a:xfrm rot="5400000">
            <a:off x="6730206" y="3088481"/>
            <a:ext cx="8321675" cy="2925761"/>
          </a:xfrm>
          <a:prstGeom prst="rect">
            <a:avLst/>
          </a:prstGeom>
          <a:noFill/>
          <a:ln>
            <a:noFill/>
          </a:ln>
        </p:spPr>
        <p:txBody>
          <a:bodyPr lIns="91425" tIns="91425" rIns="91425" bIns="91425" anchor="t"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50" name="Shape 50"/>
          <p:cNvSpPr txBox="1">
            <a:spLocks noGrp="1"/>
          </p:cNvSpPr>
          <p:nvPr>
            <p:ph type="body" idx="1"/>
          </p:nvPr>
        </p:nvSpPr>
        <p:spPr>
          <a:xfrm rot="5400000">
            <a:off x="802481" y="238918"/>
            <a:ext cx="8321675" cy="8624887"/>
          </a:xfrm>
          <a:prstGeom prst="rect">
            <a:avLst/>
          </a:prstGeom>
          <a:noFill/>
          <a:ln>
            <a:noFill/>
          </a:ln>
        </p:spPr>
        <p:txBody>
          <a:bodyPr lIns="91425" tIns="91425" rIns="91425" bIns="91425" anchor="t" anchorCtr="0"/>
          <a:lstStyle>
            <a:lvl1pPr marL="749300" indent="-120776" algn="l" rtl="0">
              <a:spcBef>
                <a:spcPts val="5500"/>
              </a:spcBef>
              <a:spcAft>
                <a:spcPts val="0"/>
              </a:spcAft>
              <a:buClr>
                <a:schemeClr val="dk1"/>
              </a:buClr>
              <a:buFont typeface="Cabin"/>
              <a:buChar char="•"/>
              <a:defRPr/>
            </a:lvl1pPr>
            <a:lvl2pPr marL="1041400" indent="-120776" algn="l" rtl="0">
              <a:spcBef>
                <a:spcPts val="5500"/>
              </a:spcBef>
              <a:spcAft>
                <a:spcPts val="0"/>
              </a:spcAft>
              <a:buClr>
                <a:schemeClr val="dk1"/>
              </a:buClr>
              <a:buFont typeface="Cabin"/>
              <a:buChar char="•"/>
              <a:defRPr/>
            </a:lvl2pPr>
            <a:lvl3pPr marL="1333500" indent="-120776" algn="l" rtl="0">
              <a:spcBef>
                <a:spcPts val="5500"/>
              </a:spcBef>
              <a:spcAft>
                <a:spcPts val="0"/>
              </a:spcAft>
              <a:buClr>
                <a:schemeClr val="dk1"/>
              </a:buClr>
              <a:buFont typeface="Cabin"/>
              <a:buChar char="•"/>
              <a:defRPr/>
            </a:lvl3pPr>
            <a:lvl4pPr marL="1638300" indent="-120776" algn="l" rtl="0">
              <a:spcBef>
                <a:spcPts val="5500"/>
              </a:spcBef>
              <a:spcAft>
                <a:spcPts val="0"/>
              </a:spcAft>
              <a:buClr>
                <a:schemeClr val="dk1"/>
              </a:buClr>
              <a:buFont typeface="Cabin"/>
              <a:buChar char="•"/>
              <a:defRPr/>
            </a:lvl4pPr>
            <a:lvl5pPr marL="1930400" indent="-120776" algn="l" rtl="0">
              <a:spcBef>
                <a:spcPts val="5500"/>
              </a:spcBef>
              <a:spcAft>
                <a:spcPts val="0"/>
              </a:spcAft>
              <a:buClr>
                <a:schemeClr val="dk1"/>
              </a:buClr>
              <a:buFont typeface="Cabin"/>
              <a:buChar char="•"/>
              <a:defRPr/>
            </a:lvl5pPr>
            <a:lvl6pPr marL="2387600" indent="-120776" algn="l" rtl="0">
              <a:spcBef>
                <a:spcPts val="5500"/>
              </a:spcBef>
              <a:spcAft>
                <a:spcPts val="0"/>
              </a:spcAft>
              <a:buClr>
                <a:schemeClr val="dk1"/>
              </a:buClr>
              <a:buFont typeface="Cabin"/>
              <a:buChar char="•"/>
              <a:defRPr/>
            </a:lvl6pPr>
            <a:lvl7pPr marL="2844800" indent="-120776" algn="l" rtl="0">
              <a:spcBef>
                <a:spcPts val="5500"/>
              </a:spcBef>
              <a:spcAft>
                <a:spcPts val="0"/>
              </a:spcAft>
              <a:buClr>
                <a:schemeClr val="dk1"/>
              </a:buClr>
              <a:buFont typeface="Cabin"/>
              <a:buChar char="•"/>
              <a:defRPr/>
            </a:lvl7pPr>
            <a:lvl8pPr marL="3302000" indent="-120776" algn="l" rtl="0">
              <a:spcBef>
                <a:spcPts val="5500"/>
              </a:spcBef>
              <a:spcAft>
                <a:spcPts val="0"/>
              </a:spcAft>
              <a:buClr>
                <a:schemeClr val="dk1"/>
              </a:buClr>
              <a:buFont typeface="Cabin"/>
              <a:buChar char="•"/>
              <a:defRPr/>
            </a:lvl8pPr>
            <a:lvl9pPr marL="3759200" indent="-120777" algn="l" rtl="0">
              <a:spcBef>
                <a:spcPts val="5500"/>
              </a:spcBef>
              <a:spcAft>
                <a:spcPts val="0"/>
              </a:spcAft>
              <a:buClr>
                <a:schemeClr val="dk1"/>
              </a:buClr>
              <a:buFont typeface="Cabin"/>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650875" y="390525"/>
            <a:ext cx="11703050" cy="1625599"/>
          </a:xfrm>
          <a:prstGeom prst="rect">
            <a:avLst/>
          </a:prstGeom>
          <a:noFill/>
          <a:ln>
            <a:noFill/>
          </a:ln>
        </p:spPr>
        <p:txBody>
          <a:bodyPr lIns="91425" tIns="91425" rIns="91425" bIns="91425" anchor="t"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53" name="Shape 53"/>
          <p:cNvSpPr txBox="1">
            <a:spLocks noGrp="1"/>
          </p:cNvSpPr>
          <p:nvPr>
            <p:ph type="body" idx="1"/>
          </p:nvPr>
        </p:nvSpPr>
        <p:spPr>
          <a:xfrm rot="5400000">
            <a:off x="3284537" y="-357187"/>
            <a:ext cx="6435725" cy="11703050"/>
          </a:xfrm>
          <a:prstGeom prst="rect">
            <a:avLst/>
          </a:prstGeom>
          <a:noFill/>
          <a:ln>
            <a:noFill/>
          </a:ln>
        </p:spPr>
        <p:txBody>
          <a:bodyPr lIns="91425" tIns="91425" rIns="91425" bIns="91425" anchor="t" anchorCtr="0"/>
          <a:lstStyle>
            <a:lvl1pPr marL="749300" indent="-120776" algn="l" rtl="0">
              <a:spcBef>
                <a:spcPts val="5500"/>
              </a:spcBef>
              <a:spcAft>
                <a:spcPts val="0"/>
              </a:spcAft>
              <a:buClr>
                <a:schemeClr val="dk1"/>
              </a:buClr>
              <a:buFont typeface="Cabin"/>
              <a:buChar char="•"/>
              <a:defRPr/>
            </a:lvl1pPr>
            <a:lvl2pPr marL="1041400" indent="-120776" algn="l" rtl="0">
              <a:spcBef>
                <a:spcPts val="5500"/>
              </a:spcBef>
              <a:spcAft>
                <a:spcPts val="0"/>
              </a:spcAft>
              <a:buClr>
                <a:schemeClr val="dk1"/>
              </a:buClr>
              <a:buFont typeface="Cabin"/>
              <a:buChar char="•"/>
              <a:defRPr/>
            </a:lvl2pPr>
            <a:lvl3pPr marL="1333500" indent="-120776" algn="l" rtl="0">
              <a:spcBef>
                <a:spcPts val="5500"/>
              </a:spcBef>
              <a:spcAft>
                <a:spcPts val="0"/>
              </a:spcAft>
              <a:buClr>
                <a:schemeClr val="dk1"/>
              </a:buClr>
              <a:buFont typeface="Cabin"/>
              <a:buChar char="•"/>
              <a:defRPr/>
            </a:lvl3pPr>
            <a:lvl4pPr marL="1638300" indent="-120776" algn="l" rtl="0">
              <a:spcBef>
                <a:spcPts val="5500"/>
              </a:spcBef>
              <a:spcAft>
                <a:spcPts val="0"/>
              </a:spcAft>
              <a:buClr>
                <a:schemeClr val="dk1"/>
              </a:buClr>
              <a:buFont typeface="Cabin"/>
              <a:buChar char="•"/>
              <a:defRPr/>
            </a:lvl4pPr>
            <a:lvl5pPr marL="1930400" indent="-120776" algn="l" rtl="0">
              <a:spcBef>
                <a:spcPts val="5500"/>
              </a:spcBef>
              <a:spcAft>
                <a:spcPts val="0"/>
              </a:spcAft>
              <a:buClr>
                <a:schemeClr val="dk1"/>
              </a:buClr>
              <a:buFont typeface="Cabin"/>
              <a:buChar char="•"/>
              <a:defRPr/>
            </a:lvl5pPr>
            <a:lvl6pPr marL="2387600" indent="-120776" algn="l" rtl="0">
              <a:spcBef>
                <a:spcPts val="5500"/>
              </a:spcBef>
              <a:spcAft>
                <a:spcPts val="0"/>
              </a:spcAft>
              <a:buClr>
                <a:schemeClr val="dk1"/>
              </a:buClr>
              <a:buFont typeface="Cabin"/>
              <a:buChar char="•"/>
              <a:defRPr/>
            </a:lvl6pPr>
            <a:lvl7pPr marL="2844800" indent="-120776" algn="l" rtl="0">
              <a:spcBef>
                <a:spcPts val="5500"/>
              </a:spcBef>
              <a:spcAft>
                <a:spcPts val="0"/>
              </a:spcAft>
              <a:buClr>
                <a:schemeClr val="dk1"/>
              </a:buClr>
              <a:buFont typeface="Cabin"/>
              <a:buChar char="•"/>
              <a:defRPr/>
            </a:lvl7pPr>
            <a:lvl8pPr marL="3302000" indent="-120776" algn="l" rtl="0">
              <a:spcBef>
                <a:spcPts val="5500"/>
              </a:spcBef>
              <a:spcAft>
                <a:spcPts val="0"/>
              </a:spcAft>
              <a:buClr>
                <a:schemeClr val="dk1"/>
              </a:buClr>
              <a:buFont typeface="Cabin"/>
              <a:buChar char="•"/>
              <a:defRPr/>
            </a:lvl8pPr>
            <a:lvl9pPr marL="3759200" indent="-120777" algn="l" rtl="0">
              <a:spcBef>
                <a:spcPts val="5500"/>
              </a:spcBef>
              <a:spcAft>
                <a:spcPts val="0"/>
              </a:spcAft>
              <a:buClr>
                <a:schemeClr val="dk1"/>
              </a:buClr>
              <a:buFont typeface="Cabin"/>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2549525" y="6827838"/>
            <a:ext cx="7802563" cy="80645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a:spLocks noGrp="1"/>
          </p:cNvSpPr>
          <p:nvPr>
            <p:ph type="pic" idx="2"/>
          </p:nvPr>
        </p:nvSpPr>
        <p:spPr>
          <a:xfrm>
            <a:off x="2549525" y="871537"/>
            <a:ext cx="7802563" cy="5851525"/>
          </a:xfrm>
          <a:prstGeom prst="rect">
            <a:avLst/>
          </a:prstGeom>
          <a:noFill/>
          <a:ln>
            <a:noFill/>
          </a:ln>
        </p:spPr>
      </p:sp>
      <p:sp>
        <p:nvSpPr>
          <p:cNvPr id="57" name="Shape 57"/>
          <p:cNvSpPr txBox="1">
            <a:spLocks noGrp="1"/>
          </p:cNvSpPr>
          <p:nvPr>
            <p:ph type="body" idx="1"/>
          </p:nvPr>
        </p:nvSpPr>
        <p:spPr>
          <a:xfrm>
            <a:off x="2549525" y="7634288"/>
            <a:ext cx="7802563" cy="1144587"/>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50875" y="388937"/>
            <a:ext cx="4278312" cy="1652586"/>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1"/>
          </p:nvPr>
        </p:nvSpPr>
        <p:spPr>
          <a:xfrm>
            <a:off x="5084762" y="388937"/>
            <a:ext cx="7269161" cy="83232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650875" y="2041525"/>
            <a:ext cx="4278312" cy="6670675"/>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50875" y="390525"/>
            <a:ext cx="11703050" cy="1625599"/>
          </a:xfrm>
          <a:prstGeom prst="rect">
            <a:avLst/>
          </a:prstGeom>
          <a:noFill/>
          <a:ln>
            <a:noFill/>
          </a:ln>
        </p:spPr>
        <p:txBody>
          <a:bodyPr lIns="91425" tIns="91425" rIns="91425" bIns="91425" anchor="t"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50875" y="390525"/>
            <a:ext cx="11703050" cy="16255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1"/>
          </p:nvPr>
        </p:nvSpPr>
        <p:spPr>
          <a:xfrm>
            <a:off x="650875" y="2182813"/>
            <a:ext cx="5745162" cy="909637"/>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68" name="Shape 68"/>
          <p:cNvSpPr txBox="1">
            <a:spLocks noGrp="1"/>
          </p:cNvSpPr>
          <p:nvPr>
            <p:ph type="body" idx="2"/>
          </p:nvPr>
        </p:nvSpPr>
        <p:spPr>
          <a:xfrm>
            <a:off x="650875" y="3092450"/>
            <a:ext cx="5745162" cy="56197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3"/>
          </p:nvPr>
        </p:nvSpPr>
        <p:spPr>
          <a:xfrm>
            <a:off x="6605588" y="2182813"/>
            <a:ext cx="5748336" cy="909637"/>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70" name="Shape 70"/>
          <p:cNvSpPr txBox="1">
            <a:spLocks noGrp="1"/>
          </p:cNvSpPr>
          <p:nvPr>
            <p:ph type="body" idx="4"/>
          </p:nvPr>
        </p:nvSpPr>
        <p:spPr>
          <a:xfrm>
            <a:off x="6605588" y="3092450"/>
            <a:ext cx="5748336" cy="56197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650875" y="390525"/>
            <a:ext cx="11703050" cy="1625599"/>
          </a:xfrm>
          <a:prstGeom prst="rect">
            <a:avLst/>
          </a:prstGeom>
          <a:noFill/>
          <a:ln>
            <a:noFill/>
          </a:ln>
        </p:spPr>
        <p:txBody>
          <a:bodyPr lIns="91425" tIns="91425" rIns="91425" bIns="91425" anchor="t"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3" name="Shape 73"/>
          <p:cNvSpPr txBox="1">
            <a:spLocks noGrp="1"/>
          </p:cNvSpPr>
          <p:nvPr>
            <p:ph type="body" idx="1"/>
          </p:nvPr>
        </p:nvSpPr>
        <p:spPr>
          <a:xfrm>
            <a:off x="650875" y="2276475"/>
            <a:ext cx="5775324" cy="643572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2"/>
          </p:nvPr>
        </p:nvSpPr>
        <p:spPr>
          <a:xfrm>
            <a:off x="6578600" y="2276475"/>
            <a:ext cx="5775324" cy="643572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927100" y="177800"/>
            <a:ext cx="11150600" cy="33019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1" name="Shape 11"/>
          <p:cNvSpPr txBox="1">
            <a:spLocks noGrp="1"/>
          </p:cNvSpPr>
          <p:nvPr>
            <p:ph type="body" idx="1"/>
          </p:nvPr>
        </p:nvSpPr>
        <p:spPr>
          <a:xfrm rot="5400000">
            <a:off x="3284537" y="-357187"/>
            <a:ext cx="6435725" cy="11703050"/>
          </a:xfrm>
          <a:prstGeom prst="rect">
            <a:avLst/>
          </a:prstGeom>
          <a:noFill/>
          <a:ln>
            <a:noFill/>
          </a:ln>
        </p:spPr>
        <p:txBody>
          <a:bodyPr lIns="91425" tIns="91425" rIns="91425" bIns="91425" anchor="t" anchorCtr="0"/>
          <a:lstStyle>
            <a:lvl1pPr marL="342900" indent="-342900" algn="r" rtl="0">
              <a:spcBef>
                <a:spcPts val="0"/>
              </a:spcBef>
              <a:spcAft>
                <a:spcPts val="0"/>
              </a:spcAft>
              <a:defRPr/>
            </a:lvl1pPr>
            <a:lvl2pPr marL="742950" indent="-285750" algn="r" rtl="0">
              <a:spcBef>
                <a:spcPts val="0"/>
              </a:spcBef>
              <a:spcAft>
                <a:spcPts val="0"/>
              </a:spcAft>
              <a:defRPr/>
            </a:lvl2pPr>
            <a:lvl3pPr marL="1143000" indent="-228600" algn="r" rtl="0">
              <a:spcBef>
                <a:spcPts val="0"/>
              </a:spcBef>
              <a:spcAft>
                <a:spcPts val="0"/>
              </a:spcAft>
              <a:defRPr/>
            </a:lvl3pPr>
            <a:lvl4pPr marL="1600200" indent="-228600" algn="r" rtl="0">
              <a:spcBef>
                <a:spcPts val="0"/>
              </a:spcBef>
              <a:spcAft>
                <a:spcPts val="0"/>
              </a:spcAft>
              <a:defRPr/>
            </a:lvl4pPr>
            <a:lvl5pPr marL="2057400" indent="-228600" algn="r" rtl="0">
              <a:spcBef>
                <a:spcPts val="0"/>
              </a:spcBef>
              <a:spcAft>
                <a:spcPts val="0"/>
              </a:spcAft>
              <a:defRPr/>
            </a:lvl5pPr>
            <a:lvl6pPr marL="457200" algn="r" rtl="0">
              <a:spcBef>
                <a:spcPts val="0"/>
              </a:spcBef>
              <a:spcAft>
                <a:spcPts val="0"/>
              </a:spcAft>
              <a:defRPr/>
            </a:lvl6pPr>
            <a:lvl7pPr marL="914400" algn="r" rtl="0">
              <a:spcBef>
                <a:spcPts val="0"/>
              </a:spcBef>
              <a:spcAft>
                <a:spcPts val="0"/>
              </a:spcAft>
              <a:defRPr/>
            </a:lvl7pPr>
            <a:lvl8pPr marL="1371600" algn="r" rtl="0">
              <a:spcBef>
                <a:spcPts val="0"/>
              </a:spcBef>
              <a:spcAft>
                <a:spcPts val="0"/>
              </a:spcAft>
              <a:defRPr/>
            </a:lvl8pPr>
            <a:lvl9pPr marL="1828800" algn="r" rtl="0">
              <a:spcBef>
                <a:spcPts val="0"/>
              </a:spcBef>
              <a:spcAft>
                <a:spcPts val="0"/>
              </a:spcAf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1027112" y="6267450"/>
            <a:ext cx="11053761" cy="193674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7" name="Shape 77"/>
          <p:cNvSpPr txBox="1">
            <a:spLocks noGrp="1"/>
          </p:cNvSpPr>
          <p:nvPr>
            <p:ph type="body" idx="1"/>
          </p:nvPr>
        </p:nvSpPr>
        <p:spPr>
          <a:xfrm>
            <a:off x="1027112" y="4133850"/>
            <a:ext cx="11053761" cy="2133599"/>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50875" y="390525"/>
            <a:ext cx="11703050" cy="1625599"/>
          </a:xfrm>
          <a:prstGeom prst="rect">
            <a:avLst/>
          </a:prstGeom>
          <a:noFill/>
          <a:ln>
            <a:noFill/>
          </a:ln>
        </p:spPr>
        <p:txBody>
          <a:bodyPr lIns="91425" tIns="91425" rIns="91425" bIns="91425" anchor="t"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80" name="Shape 80"/>
          <p:cNvSpPr txBox="1">
            <a:spLocks noGrp="1"/>
          </p:cNvSpPr>
          <p:nvPr>
            <p:ph type="body" idx="1"/>
          </p:nvPr>
        </p:nvSpPr>
        <p:spPr>
          <a:xfrm>
            <a:off x="650875" y="2276475"/>
            <a:ext cx="11703050" cy="6435725"/>
          </a:xfrm>
          <a:prstGeom prst="rect">
            <a:avLst/>
          </a:prstGeom>
          <a:noFill/>
          <a:ln>
            <a:noFill/>
          </a:ln>
        </p:spPr>
        <p:txBody>
          <a:bodyPr lIns="91425" tIns="91425" rIns="91425" bIns="91425" anchor="t" anchorCtr="0"/>
          <a:lstStyle>
            <a:lvl1pPr marL="749300" indent="-120776" algn="l" rtl="0">
              <a:spcBef>
                <a:spcPts val="5500"/>
              </a:spcBef>
              <a:spcAft>
                <a:spcPts val="0"/>
              </a:spcAft>
              <a:buClr>
                <a:schemeClr val="dk1"/>
              </a:buClr>
              <a:buFont typeface="Cabin"/>
              <a:buChar char="•"/>
              <a:defRPr/>
            </a:lvl1pPr>
            <a:lvl2pPr marL="1041400" indent="-120776" algn="l" rtl="0">
              <a:spcBef>
                <a:spcPts val="5500"/>
              </a:spcBef>
              <a:spcAft>
                <a:spcPts val="0"/>
              </a:spcAft>
              <a:buClr>
                <a:schemeClr val="dk1"/>
              </a:buClr>
              <a:buFont typeface="Cabin"/>
              <a:buChar char="•"/>
              <a:defRPr/>
            </a:lvl2pPr>
            <a:lvl3pPr marL="1333500" indent="-120776" algn="l" rtl="0">
              <a:spcBef>
                <a:spcPts val="5500"/>
              </a:spcBef>
              <a:spcAft>
                <a:spcPts val="0"/>
              </a:spcAft>
              <a:buClr>
                <a:schemeClr val="dk1"/>
              </a:buClr>
              <a:buFont typeface="Cabin"/>
              <a:buChar char="•"/>
              <a:defRPr/>
            </a:lvl3pPr>
            <a:lvl4pPr marL="1638300" indent="-120776" algn="l" rtl="0">
              <a:spcBef>
                <a:spcPts val="5500"/>
              </a:spcBef>
              <a:spcAft>
                <a:spcPts val="0"/>
              </a:spcAft>
              <a:buClr>
                <a:schemeClr val="dk1"/>
              </a:buClr>
              <a:buFont typeface="Cabin"/>
              <a:buChar char="•"/>
              <a:defRPr/>
            </a:lvl4pPr>
            <a:lvl5pPr marL="1930400" indent="-120776" algn="l" rtl="0">
              <a:spcBef>
                <a:spcPts val="5500"/>
              </a:spcBef>
              <a:spcAft>
                <a:spcPts val="0"/>
              </a:spcAft>
              <a:buClr>
                <a:schemeClr val="dk1"/>
              </a:buClr>
              <a:buFont typeface="Cabin"/>
              <a:buChar char="•"/>
              <a:defRPr/>
            </a:lvl5pPr>
            <a:lvl6pPr marL="2387600" indent="-120776" algn="l" rtl="0">
              <a:spcBef>
                <a:spcPts val="5500"/>
              </a:spcBef>
              <a:spcAft>
                <a:spcPts val="0"/>
              </a:spcAft>
              <a:buClr>
                <a:schemeClr val="dk1"/>
              </a:buClr>
              <a:buFont typeface="Cabin"/>
              <a:buChar char="•"/>
              <a:defRPr/>
            </a:lvl6pPr>
            <a:lvl7pPr marL="2844800" indent="-120776" algn="l" rtl="0">
              <a:spcBef>
                <a:spcPts val="5500"/>
              </a:spcBef>
              <a:spcAft>
                <a:spcPts val="0"/>
              </a:spcAft>
              <a:buClr>
                <a:schemeClr val="dk1"/>
              </a:buClr>
              <a:buFont typeface="Cabin"/>
              <a:buChar char="•"/>
              <a:defRPr/>
            </a:lvl7pPr>
            <a:lvl8pPr marL="3302000" indent="-120776" algn="l" rtl="0">
              <a:spcBef>
                <a:spcPts val="5500"/>
              </a:spcBef>
              <a:spcAft>
                <a:spcPts val="0"/>
              </a:spcAft>
              <a:buClr>
                <a:schemeClr val="dk1"/>
              </a:buClr>
              <a:buFont typeface="Cabin"/>
              <a:buChar char="•"/>
              <a:defRPr/>
            </a:lvl8pPr>
            <a:lvl9pPr marL="3759200" indent="-120777" algn="l" rtl="0">
              <a:spcBef>
                <a:spcPts val="5500"/>
              </a:spcBef>
              <a:spcAft>
                <a:spcPts val="0"/>
              </a:spcAft>
              <a:buClr>
                <a:schemeClr val="dk1"/>
              </a:buClr>
              <a:buFont typeface="Cabin"/>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974725" y="3030538"/>
            <a:ext cx="11055350" cy="2090737"/>
          </a:xfrm>
          <a:prstGeom prst="rect">
            <a:avLst/>
          </a:prstGeom>
          <a:noFill/>
          <a:ln>
            <a:noFill/>
          </a:ln>
        </p:spPr>
        <p:txBody>
          <a:bodyPr lIns="91425" tIns="91425" rIns="91425" bIns="91425" anchor="t"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83" name="Shape 83"/>
          <p:cNvSpPr txBox="1">
            <a:spLocks noGrp="1"/>
          </p:cNvSpPr>
          <p:nvPr>
            <p:ph type="subTitle" idx="1"/>
          </p:nvPr>
        </p:nvSpPr>
        <p:spPr>
          <a:xfrm>
            <a:off x="1951038" y="5527675"/>
            <a:ext cx="9102725" cy="2492374"/>
          </a:xfrm>
          <a:prstGeom prst="rect">
            <a:avLst/>
          </a:prstGeom>
          <a:noFill/>
          <a:ln>
            <a:noFill/>
          </a:ln>
        </p:spPr>
        <p:txBody>
          <a:bodyPr lIns="91425" tIns="91425" rIns="91425" bIns="91425" anchor="t" anchorCtr="0"/>
          <a:lstStyle>
            <a:lvl1pPr marL="0" marR="0" indent="0" algn="ctr" rtl="0">
              <a:spcBef>
                <a:spcPts val="5500"/>
              </a:spcBef>
              <a:spcAft>
                <a:spcPts val="0"/>
              </a:spcAft>
              <a:buClr>
                <a:schemeClr val="dk1"/>
              </a:buClr>
              <a:buFont typeface="Cabin"/>
              <a:buNone/>
              <a:defRPr/>
            </a:lvl1pPr>
            <a:lvl2pPr marL="457200" marR="0" indent="0" algn="ctr" rtl="0">
              <a:spcBef>
                <a:spcPts val="5500"/>
              </a:spcBef>
              <a:spcAft>
                <a:spcPts val="0"/>
              </a:spcAft>
              <a:buClr>
                <a:schemeClr val="dk1"/>
              </a:buClr>
              <a:buFont typeface="Cabin"/>
              <a:buNone/>
              <a:defRPr/>
            </a:lvl2pPr>
            <a:lvl3pPr marL="914400" marR="0" indent="0" algn="ctr" rtl="0">
              <a:spcBef>
                <a:spcPts val="5500"/>
              </a:spcBef>
              <a:spcAft>
                <a:spcPts val="0"/>
              </a:spcAft>
              <a:buClr>
                <a:schemeClr val="dk1"/>
              </a:buClr>
              <a:buFont typeface="Cabin"/>
              <a:buNone/>
              <a:defRPr/>
            </a:lvl3pPr>
            <a:lvl4pPr marL="1371600" marR="0" indent="0" algn="ctr" rtl="0">
              <a:spcBef>
                <a:spcPts val="5500"/>
              </a:spcBef>
              <a:spcAft>
                <a:spcPts val="0"/>
              </a:spcAft>
              <a:buClr>
                <a:schemeClr val="dk1"/>
              </a:buClr>
              <a:buFont typeface="Cabin"/>
              <a:buNone/>
              <a:defRPr/>
            </a:lvl4pPr>
            <a:lvl5pPr marL="1828800" marR="0" indent="0" algn="ctr" rtl="0">
              <a:spcBef>
                <a:spcPts val="5500"/>
              </a:spcBef>
              <a:spcAft>
                <a:spcPts val="0"/>
              </a:spcAft>
              <a:buClr>
                <a:schemeClr val="dk1"/>
              </a:buClr>
              <a:buFont typeface="Cabin"/>
              <a:buNone/>
              <a:defRPr/>
            </a:lvl5pPr>
            <a:lvl6pPr marL="2286000" marR="0" indent="0" algn="ctr" rtl="0">
              <a:spcBef>
                <a:spcPts val="5500"/>
              </a:spcBef>
              <a:spcAft>
                <a:spcPts val="0"/>
              </a:spcAft>
              <a:buClr>
                <a:schemeClr val="dk1"/>
              </a:buClr>
              <a:buFont typeface="Cabin"/>
              <a:buNone/>
              <a:defRPr/>
            </a:lvl6pPr>
            <a:lvl7pPr marL="2743200" marR="0" indent="0" algn="ctr" rtl="0">
              <a:spcBef>
                <a:spcPts val="5500"/>
              </a:spcBef>
              <a:spcAft>
                <a:spcPts val="0"/>
              </a:spcAft>
              <a:buClr>
                <a:schemeClr val="dk1"/>
              </a:buClr>
              <a:buFont typeface="Cabin"/>
              <a:buNone/>
              <a:defRPr/>
            </a:lvl7pPr>
            <a:lvl8pPr marL="3200400" marR="0" indent="0" algn="ctr" rtl="0">
              <a:spcBef>
                <a:spcPts val="5500"/>
              </a:spcBef>
              <a:spcAft>
                <a:spcPts val="0"/>
              </a:spcAft>
              <a:buClr>
                <a:schemeClr val="dk1"/>
              </a:buClr>
              <a:buFont typeface="Cabin"/>
              <a:buNone/>
              <a:defRPr/>
            </a:lvl8pPr>
            <a:lvl9pPr marL="3657600" marR="0" indent="0" algn="ctr" rtl="0">
              <a:spcBef>
                <a:spcPts val="5500"/>
              </a:spcBef>
              <a:spcAft>
                <a:spcPts val="0"/>
              </a:spcAft>
              <a:buClr>
                <a:schemeClr val="dk1"/>
              </a:buClr>
              <a:buFont typeface="Cabin"/>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6378649" y="2606650"/>
            <a:ext cx="7823100" cy="2787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90" name="Shape 90"/>
          <p:cNvSpPr txBox="1">
            <a:spLocks noGrp="1"/>
          </p:cNvSpPr>
          <p:nvPr>
            <p:ph type="body" idx="1"/>
          </p:nvPr>
        </p:nvSpPr>
        <p:spPr>
          <a:xfrm rot="5400000">
            <a:off x="727049" y="-104899"/>
            <a:ext cx="7823100" cy="8210700"/>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533400" y="88900"/>
            <a:ext cx="11150700" cy="990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93" name="Shape 93"/>
          <p:cNvSpPr txBox="1">
            <a:spLocks noGrp="1"/>
          </p:cNvSpPr>
          <p:nvPr>
            <p:ph type="body" idx="1"/>
          </p:nvPr>
        </p:nvSpPr>
        <p:spPr>
          <a:xfrm rot="5400000">
            <a:off x="3066949" y="-704850"/>
            <a:ext cx="6083400" cy="11150700"/>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549525" y="6827838"/>
            <a:ext cx="7802699" cy="8063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6" name="Shape 96"/>
          <p:cNvSpPr>
            <a:spLocks noGrp="1"/>
          </p:cNvSpPr>
          <p:nvPr>
            <p:ph type="pic" idx="2"/>
          </p:nvPr>
        </p:nvSpPr>
        <p:spPr>
          <a:xfrm>
            <a:off x="2549525" y="871537"/>
            <a:ext cx="7802699" cy="5851500"/>
          </a:xfrm>
          <a:prstGeom prst="rect">
            <a:avLst/>
          </a:prstGeom>
          <a:noFill/>
          <a:ln>
            <a:noFill/>
          </a:ln>
        </p:spPr>
      </p:sp>
      <p:sp>
        <p:nvSpPr>
          <p:cNvPr id="97" name="Shape 97"/>
          <p:cNvSpPr txBox="1">
            <a:spLocks noGrp="1"/>
          </p:cNvSpPr>
          <p:nvPr>
            <p:ph type="body" idx="1"/>
          </p:nvPr>
        </p:nvSpPr>
        <p:spPr>
          <a:xfrm>
            <a:off x="2549525" y="7634288"/>
            <a:ext cx="7802699" cy="1144500"/>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50875" y="388937"/>
            <a:ext cx="4278300" cy="1652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0" name="Shape 100"/>
          <p:cNvSpPr txBox="1">
            <a:spLocks noGrp="1"/>
          </p:cNvSpPr>
          <p:nvPr>
            <p:ph type="body" idx="1"/>
          </p:nvPr>
        </p:nvSpPr>
        <p:spPr>
          <a:xfrm>
            <a:off x="5084762" y="388937"/>
            <a:ext cx="7269299" cy="8323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1" name="Shape 101"/>
          <p:cNvSpPr txBox="1">
            <a:spLocks noGrp="1"/>
          </p:cNvSpPr>
          <p:nvPr>
            <p:ph type="body" idx="2"/>
          </p:nvPr>
        </p:nvSpPr>
        <p:spPr>
          <a:xfrm>
            <a:off x="650875" y="2041525"/>
            <a:ext cx="4278300" cy="66707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533400" y="88900"/>
            <a:ext cx="11150700" cy="990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650875" y="390525"/>
            <a:ext cx="11703000" cy="16256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7" name="Shape 107"/>
          <p:cNvSpPr txBox="1">
            <a:spLocks noGrp="1"/>
          </p:cNvSpPr>
          <p:nvPr>
            <p:ph type="body" idx="1"/>
          </p:nvPr>
        </p:nvSpPr>
        <p:spPr>
          <a:xfrm>
            <a:off x="650875" y="2182813"/>
            <a:ext cx="5745299" cy="9096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108" name="Shape 108"/>
          <p:cNvSpPr txBox="1">
            <a:spLocks noGrp="1"/>
          </p:cNvSpPr>
          <p:nvPr>
            <p:ph type="body" idx="2"/>
          </p:nvPr>
        </p:nvSpPr>
        <p:spPr>
          <a:xfrm>
            <a:off x="650875" y="3092450"/>
            <a:ext cx="5745299" cy="5619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9" name="Shape 109"/>
          <p:cNvSpPr txBox="1">
            <a:spLocks noGrp="1"/>
          </p:cNvSpPr>
          <p:nvPr>
            <p:ph type="body" idx="3"/>
          </p:nvPr>
        </p:nvSpPr>
        <p:spPr>
          <a:xfrm>
            <a:off x="6605588" y="2182813"/>
            <a:ext cx="5748300" cy="9096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110" name="Shape 110"/>
          <p:cNvSpPr txBox="1">
            <a:spLocks noGrp="1"/>
          </p:cNvSpPr>
          <p:nvPr>
            <p:ph type="body" idx="4"/>
          </p:nvPr>
        </p:nvSpPr>
        <p:spPr>
          <a:xfrm>
            <a:off x="6605588" y="3092450"/>
            <a:ext cx="5748300" cy="5619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2549525" y="6827838"/>
            <a:ext cx="7802563" cy="80645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 name="Shape 14"/>
          <p:cNvSpPr>
            <a:spLocks noGrp="1"/>
          </p:cNvSpPr>
          <p:nvPr>
            <p:ph type="pic" idx="2"/>
          </p:nvPr>
        </p:nvSpPr>
        <p:spPr>
          <a:xfrm>
            <a:off x="2549525" y="871537"/>
            <a:ext cx="7802563" cy="5851525"/>
          </a:xfrm>
          <a:prstGeom prst="rect">
            <a:avLst/>
          </a:prstGeom>
          <a:noFill/>
          <a:ln>
            <a:noFill/>
          </a:ln>
        </p:spPr>
      </p:sp>
      <p:sp>
        <p:nvSpPr>
          <p:cNvPr id="15" name="Shape 15"/>
          <p:cNvSpPr txBox="1">
            <a:spLocks noGrp="1"/>
          </p:cNvSpPr>
          <p:nvPr>
            <p:ph type="body" idx="1"/>
          </p:nvPr>
        </p:nvSpPr>
        <p:spPr>
          <a:xfrm>
            <a:off x="2549525" y="7634288"/>
            <a:ext cx="7802563" cy="1144587"/>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533400" y="88900"/>
            <a:ext cx="11150700" cy="990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13" name="Shape 113"/>
          <p:cNvSpPr txBox="1">
            <a:spLocks noGrp="1"/>
          </p:cNvSpPr>
          <p:nvPr>
            <p:ph type="body" idx="1"/>
          </p:nvPr>
        </p:nvSpPr>
        <p:spPr>
          <a:xfrm>
            <a:off x="533400" y="1828800"/>
            <a:ext cx="5498999" cy="6083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4" name="Shape 114"/>
          <p:cNvSpPr txBox="1">
            <a:spLocks noGrp="1"/>
          </p:cNvSpPr>
          <p:nvPr>
            <p:ph type="body" idx="2"/>
          </p:nvPr>
        </p:nvSpPr>
        <p:spPr>
          <a:xfrm>
            <a:off x="6184900" y="1828800"/>
            <a:ext cx="5498999" cy="6083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1027112" y="6267450"/>
            <a:ext cx="11053800" cy="1936800"/>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7" name="Shape 117"/>
          <p:cNvSpPr txBox="1">
            <a:spLocks noGrp="1"/>
          </p:cNvSpPr>
          <p:nvPr>
            <p:ph type="body" idx="1"/>
          </p:nvPr>
        </p:nvSpPr>
        <p:spPr>
          <a:xfrm>
            <a:off x="1027112" y="4133850"/>
            <a:ext cx="11053800" cy="2133599"/>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533400" y="88900"/>
            <a:ext cx="11150700" cy="990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20" name="Shape 120"/>
          <p:cNvSpPr txBox="1">
            <a:spLocks noGrp="1"/>
          </p:cNvSpPr>
          <p:nvPr>
            <p:ph type="body" idx="1"/>
          </p:nvPr>
        </p:nvSpPr>
        <p:spPr>
          <a:xfrm>
            <a:off x="533400" y="1828800"/>
            <a:ext cx="11150700" cy="6083400"/>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1"/>
        <p:cNvGrpSpPr/>
        <p:nvPr/>
      </p:nvGrpSpPr>
      <p:grpSpPr>
        <a:xfrm>
          <a:off x="0" y="0"/>
          <a:ext cx="0" cy="0"/>
          <a:chOff x="0" y="0"/>
          <a:chExt cx="0" cy="0"/>
        </a:xfrm>
      </p:grpSpPr>
      <p:sp>
        <p:nvSpPr>
          <p:cNvPr id="122" name="Shape 122"/>
          <p:cNvSpPr txBox="1">
            <a:spLocks noGrp="1"/>
          </p:cNvSpPr>
          <p:nvPr>
            <p:ph type="ctrTitle"/>
          </p:nvPr>
        </p:nvSpPr>
        <p:spPr>
          <a:xfrm>
            <a:off x="974725" y="3030538"/>
            <a:ext cx="11055300" cy="2090700"/>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3" name="Shape 123"/>
          <p:cNvSpPr txBox="1">
            <a:spLocks noGrp="1"/>
          </p:cNvSpPr>
          <p:nvPr>
            <p:ph type="subTitle" idx="1"/>
          </p:nvPr>
        </p:nvSpPr>
        <p:spPr>
          <a:xfrm>
            <a:off x="1951038" y="5527675"/>
            <a:ext cx="9102599" cy="2492399"/>
          </a:xfrm>
          <a:prstGeom prst="rect">
            <a:avLst/>
          </a:prstGeom>
          <a:noFill/>
          <a:ln>
            <a:noFill/>
          </a:ln>
        </p:spPr>
        <p:txBody>
          <a:bodyPr lIns="91425" tIns="91425" rIns="91425" bIns="91425" anchor="t" anchorCtr="0"/>
          <a:lstStyle>
            <a:lvl1pPr marL="0" marR="0" indent="0" algn="ctr" rtl="0">
              <a:spcBef>
                <a:spcPts val="3900"/>
              </a:spcBef>
              <a:spcAft>
                <a:spcPts val="0"/>
              </a:spcAft>
              <a:buClr>
                <a:srgbClr val="1A1A1A"/>
              </a:buClr>
              <a:buFont typeface="Calibri"/>
              <a:buNone/>
              <a:defRPr/>
            </a:lvl1pPr>
            <a:lvl2pPr marL="457200" marR="0" indent="0" algn="ctr" rtl="0">
              <a:spcBef>
                <a:spcPts val="3900"/>
              </a:spcBef>
              <a:spcAft>
                <a:spcPts val="0"/>
              </a:spcAft>
              <a:buClr>
                <a:srgbClr val="1A1A1A"/>
              </a:buClr>
              <a:buFont typeface="Calibri"/>
              <a:buNone/>
              <a:defRPr/>
            </a:lvl2pPr>
            <a:lvl3pPr marL="914400" marR="0" indent="0" algn="ctr" rtl="0">
              <a:spcBef>
                <a:spcPts val="3900"/>
              </a:spcBef>
              <a:spcAft>
                <a:spcPts val="0"/>
              </a:spcAft>
              <a:buClr>
                <a:srgbClr val="1A1A1A"/>
              </a:buClr>
              <a:buFont typeface="Calibri"/>
              <a:buNone/>
              <a:defRPr/>
            </a:lvl3pPr>
            <a:lvl4pPr marL="1371600" marR="0" indent="0" algn="ctr" rtl="0">
              <a:spcBef>
                <a:spcPts val="3900"/>
              </a:spcBef>
              <a:spcAft>
                <a:spcPts val="0"/>
              </a:spcAft>
              <a:buClr>
                <a:srgbClr val="1A1A1A"/>
              </a:buClr>
              <a:buFont typeface="Calibri"/>
              <a:buNone/>
              <a:defRPr/>
            </a:lvl4pPr>
            <a:lvl5pPr marL="1828800" marR="0" indent="0" algn="ctr" rtl="0">
              <a:spcBef>
                <a:spcPts val="3900"/>
              </a:spcBef>
              <a:spcAft>
                <a:spcPts val="0"/>
              </a:spcAft>
              <a:buClr>
                <a:srgbClr val="1A1A1A"/>
              </a:buClr>
              <a:buFont typeface="Calibri"/>
              <a:buNone/>
              <a:defRPr/>
            </a:lvl5pPr>
            <a:lvl6pPr marL="2286000" marR="0" indent="0" algn="ctr" rtl="0">
              <a:spcBef>
                <a:spcPts val="3900"/>
              </a:spcBef>
              <a:spcAft>
                <a:spcPts val="0"/>
              </a:spcAft>
              <a:buClr>
                <a:srgbClr val="1A1A1A"/>
              </a:buClr>
              <a:buFont typeface="Calibri"/>
              <a:buNone/>
              <a:defRPr/>
            </a:lvl6pPr>
            <a:lvl7pPr marL="2743200" marR="0" indent="0" algn="ctr" rtl="0">
              <a:spcBef>
                <a:spcPts val="3900"/>
              </a:spcBef>
              <a:spcAft>
                <a:spcPts val="0"/>
              </a:spcAft>
              <a:buClr>
                <a:srgbClr val="1A1A1A"/>
              </a:buClr>
              <a:buFont typeface="Calibri"/>
              <a:buNone/>
              <a:defRPr/>
            </a:lvl7pPr>
            <a:lvl8pPr marL="3200400" marR="0" indent="0" algn="ctr" rtl="0">
              <a:spcBef>
                <a:spcPts val="3900"/>
              </a:spcBef>
              <a:spcAft>
                <a:spcPts val="0"/>
              </a:spcAft>
              <a:buClr>
                <a:srgbClr val="1A1A1A"/>
              </a:buClr>
              <a:buFont typeface="Calibri"/>
              <a:buNone/>
              <a:defRPr/>
            </a:lvl8pPr>
            <a:lvl9pPr marL="3657600" marR="0" indent="0" algn="ctr" rtl="0">
              <a:spcBef>
                <a:spcPts val="3900"/>
              </a:spcBef>
              <a:spcAft>
                <a:spcPts val="0"/>
              </a:spcAft>
              <a:buClr>
                <a:srgbClr val="1A1A1A"/>
              </a:buClr>
              <a:buFont typeface="Calibri"/>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50240" y="-42897"/>
            <a:ext cx="11704320" cy="1625600"/>
          </a:xfrm>
          <a:prstGeom prst="rect">
            <a:avLst/>
          </a:prstGeom>
        </p:spPr>
        <p:txBody>
          <a:bodyPr lIns="130025" tIns="130025" rIns="130025" bIns="130025" anchor="b" anchorCtr="0"/>
          <a:lstStyle>
            <a:lvl1pPr>
              <a:spcBef>
                <a:spcPts val="0"/>
              </a:spcBef>
              <a:buSzPct val="100000"/>
              <a:buFont typeface="Open Sans"/>
              <a:defRPr sz="4600" b="1">
                <a:latin typeface="Open Sans"/>
                <a:ea typeface="Open Sans"/>
                <a:cs typeface="Open Sans"/>
                <a:sym typeface="Open Sans"/>
              </a:defRPr>
            </a:lvl1pPr>
            <a:lvl2pPr>
              <a:spcBef>
                <a:spcPts val="0"/>
              </a:spcBef>
              <a:buSzPct val="100000"/>
              <a:buFont typeface="Open Sans"/>
              <a:defRPr sz="4600" b="1">
                <a:latin typeface="Open Sans"/>
                <a:ea typeface="Open Sans"/>
                <a:cs typeface="Open Sans"/>
                <a:sym typeface="Open Sans"/>
              </a:defRPr>
            </a:lvl2pPr>
            <a:lvl3pPr>
              <a:spcBef>
                <a:spcPts val="0"/>
              </a:spcBef>
              <a:buSzPct val="100000"/>
              <a:buFont typeface="Open Sans"/>
              <a:defRPr sz="4600" b="1">
                <a:latin typeface="Open Sans"/>
                <a:ea typeface="Open Sans"/>
                <a:cs typeface="Open Sans"/>
                <a:sym typeface="Open Sans"/>
              </a:defRPr>
            </a:lvl3pPr>
            <a:lvl4pPr>
              <a:spcBef>
                <a:spcPts val="0"/>
              </a:spcBef>
              <a:buSzPct val="100000"/>
              <a:buFont typeface="Open Sans"/>
              <a:defRPr sz="4600" b="1">
                <a:latin typeface="Open Sans"/>
                <a:ea typeface="Open Sans"/>
                <a:cs typeface="Open Sans"/>
                <a:sym typeface="Open Sans"/>
              </a:defRPr>
            </a:lvl4pPr>
            <a:lvl5pPr>
              <a:spcBef>
                <a:spcPts val="0"/>
              </a:spcBef>
              <a:buSzPct val="100000"/>
              <a:buFont typeface="Open Sans"/>
              <a:defRPr sz="4600" b="1">
                <a:latin typeface="Open Sans"/>
                <a:ea typeface="Open Sans"/>
                <a:cs typeface="Open Sans"/>
                <a:sym typeface="Open Sans"/>
              </a:defRPr>
            </a:lvl5pPr>
            <a:lvl6pPr>
              <a:spcBef>
                <a:spcPts val="0"/>
              </a:spcBef>
              <a:buSzPct val="100000"/>
              <a:buFont typeface="Open Sans"/>
              <a:defRPr sz="4600" b="1">
                <a:latin typeface="Open Sans"/>
                <a:ea typeface="Open Sans"/>
                <a:cs typeface="Open Sans"/>
                <a:sym typeface="Open Sans"/>
              </a:defRPr>
            </a:lvl6pPr>
            <a:lvl7pPr>
              <a:spcBef>
                <a:spcPts val="0"/>
              </a:spcBef>
              <a:buSzPct val="100000"/>
              <a:buFont typeface="Open Sans"/>
              <a:defRPr sz="4600" b="1">
                <a:latin typeface="Open Sans"/>
                <a:ea typeface="Open Sans"/>
                <a:cs typeface="Open Sans"/>
                <a:sym typeface="Open Sans"/>
              </a:defRPr>
            </a:lvl7pPr>
            <a:lvl8pPr>
              <a:spcBef>
                <a:spcPts val="0"/>
              </a:spcBef>
              <a:buSzPct val="100000"/>
              <a:buFont typeface="Open Sans"/>
              <a:defRPr sz="4600" b="1">
                <a:latin typeface="Open Sans"/>
                <a:ea typeface="Open Sans"/>
                <a:cs typeface="Open Sans"/>
                <a:sym typeface="Open Sans"/>
              </a:defRPr>
            </a:lvl8pPr>
            <a:lvl9pPr>
              <a:spcBef>
                <a:spcPts val="0"/>
              </a:spcBef>
              <a:buSzPct val="100000"/>
              <a:buFont typeface="Open Sans"/>
              <a:defRPr sz="4600" b="1">
                <a:latin typeface="Open Sans"/>
                <a:ea typeface="Open Sans"/>
                <a:cs typeface="Open Sans"/>
                <a:sym typeface="Open Sans"/>
              </a:defRPr>
            </a:lvl9pPr>
          </a:lstStyle>
          <a:p>
            <a:endParaRPr/>
          </a:p>
        </p:txBody>
      </p:sp>
      <p:sp>
        <p:nvSpPr>
          <p:cNvPr id="14" name="Shape 14"/>
          <p:cNvSpPr txBox="1">
            <a:spLocks noGrp="1"/>
          </p:cNvSpPr>
          <p:nvPr>
            <p:ph type="body" idx="1"/>
          </p:nvPr>
        </p:nvSpPr>
        <p:spPr>
          <a:xfrm>
            <a:off x="650240" y="2059094"/>
            <a:ext cx="11704320" cy="7065173"/>
          </a:xfrm>
          <a:prstGeom prst="rect">
            <a:avLst/>
          </a:prstGeom>
        </p:spPr>
        <p:txBody>
          <a:bodyPr lIns="130025" tIns="130025" rIns="130025" bIns="130025" anchor="t" anchorCtr="0"/>
          <a:lstStyle>
            <a:lvl1pPr>
              <a:spcBef>
                <a:spcPts val="0"/>
              </a:spcBef>
              <a:buFont typeface="Open Sans"/>
              <a:defRPr>
                <a:latin typeface="Open Sans"/>
                <a:ea typeface="Open Sans"/>
                <a:cs typeface="Open Sans"/>
                <a:sym typeface="Open Sans"/>
              </a:defRPr>
            </a:lvl1pPr>
            <a:lvl2pPr>
              <a:spcBef>
                <a:spcPts val="0"/>
              </a:spcBef>
              <a:buFont typeface="Open Sans"/>
              <a:defRPr>
                <a:latin typeface="Open Sans"/>
                <a:ea typeface="Open Sans"/>
                <a:cs typeface="Open Sans"/>
                <a:sym typeface="Open Sans"/>
              </a:defRPr>
            </a:lvl2pPr>
            <a:lvl3pPr>
              <a:spcBef>
                <a:spcPts val="0"/>
              </a:spcBef>
              <a:buFont typeface="Open Sans"/>
              <a:defRPr>
                <a:latin typeface="Open Sans"/>
                <a:ea typeface="Open Sans"/>
                <a:cs typeface="Open Sans"/>
                <a:sym typeface="Open Sans"/>
              </a:defRPr>
            </a:lvl3pPr>
            <a:lvl4pPr>
              <a:spcBef>
                <a:spcPts val="0"/>
              </a:spcBef>
              <a:buFont typeface="Open Sans"/>
              <a:defRPr>
                <a:latin typeface="Open Sans"/>
                <a:ea typeface="Open Sans"/>
                <a:cs typeface="Open Sans"/>
                <a:sym typeface="Open Sans"/>
              </a:defRPr>
            </a:lvl4pPr>
            <a:lvl5pPr>
              <a:spcBef>
                <a:spcPts val="0"/>
              </a:spcBef>
              <a:buFont typeface="Open Sans"/>
              <a:defRPr>
                <a:latin typeface="Open Sans"/>
                <a:ea typeface="Open Sans"/>
                <a:cs typeface="Open Sans"/>
                <a:sym typeface="Open Sans"/>
              </a:defRPr>
            </a:lvl5pPr>
            <a:lvl6pPr>
              <a:spcBef>
                <a:spcPts val="0"/>
              </a:spcBef>
              <a:buFont typeface="Open Sans"/>
              <a:defRPr>
                <a:latin typeface="Open Sans"/>
                <a:ea typeface="Open Sans"/>
                <a:cs typeface="Open Sans"/>
                <a:sym typeface="Open Sans"/>
              </a:defRPr>
            </a:lvl6pPr>
            <a:lvl7pPr>
              <a:spcBef>
                <a:spcPts val="0"/>
              </a:spcBef>
              <a:buFont typeface="Open Sans"/>
              <a:defRPr>
                <a:latin typeface="Open Sans"/>
                <a:ea typeface="Open Sans"/>
                <a:cs typeface="Open Sans"/>
                <a:sym typeface="Open Sans"/>
              </a:defRPr>
            </a:lvl7pPr>
            <a:lvl8pPr>
              <a:spcBef>
                <a:spcPts val="0"/>
              </a:spcBef>
              <a:buFont typeface="Open Sans"/>
              <a:defRPr>
                <a:latin typeface="Open Sans"/>
                <a:ea typeface="Open Sans"/>
                <a:cs typeface="Open Sans"/>
                <a:sym typeface="Open Sans"/>
              </a:defRPr>
            </a:lvl8pPr>
            <a:lvl9pPr>
              <a:spcBef>
                <a:spcPts val="0"/>
              </a:spcBef>
              <a:buFont typeface="Open Sans"/>
              <a:defRPr>
                <a:latin typeface="Open Sans"/>
                <a:ea typeface="Open Sans"/>
                <a:cs typeface="Open Sans"/>
                <a:sym typeface="Open Sans"/>
              </a:defRPr>
            </a:lvl9pPr>
          </a:lstStyle>
          <a:p>
            <a:endParaRPr/>
          </a:p>
        </p:txBody>
      </p:sp>
      <p:sp>
        <p:nvSpPr>
          <p:cNvPr id="15" name="Shape 15"/>
          <p:cNvSpPr txBox="1">
            <a:spLocks noGrp="1"/>
          </p:cNvSpPr>
          <p:nvPr>
            <p:ph type="sldNum" idx="12"/>
          </p:nvPr>
        </p:nvSpPr>
        <p:spPr>
          <a:xfrm>
            <a:off x="12169659" y="9007124"/>
            <a:ext cx="780372" cy="746239"/>
          </a:xfrm>
          <a:prstGeom prst="rect">
            <a:avLst/>
          </a:prstGeom>
        </p:spPr>
        <p:txBody>
          <a:bodyPr lIns="130025" tIns="130025" rIns="130025" bIns="1300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8487605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50240" y="-42897"/>
            <a:ext cx="11704320" cy="1625600"/>
          </a:xfrm>
          <a:prstGeom prst="rect">
            <a:avLst/>
          </a:prstGeom>
        </p:spPr>
        <p:txBody>
          <a:bodyPr lIns="130025" tIns="130025" rIns="130025" bIns="1300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650240" y="2275840"/>
            <a:ext cx="5681067" cy="7065173"/>
          </a:xfrm>
          <a:prstGeom prst="rect">
            <a:avLst/>
          </a:prstGeom>
        </p:spPr>
        <p:txBody>
          <a:bodyPr lIns="130025" tIns="130025" rIns="130025" bIns="1300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6673455" y="2275840"/>
            <a:ext cx="5681067" cy="7065173"/>
          </a:xfrm>
          <a:prstGeom prst="rect">
            <a:avLst/>
          </a:prstGeom>
        </p:spPr>
        <p:txBody>
          <a:bodyPr lIns="130025" tIns="130025" rIns="130025" bIns="1300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12169659" y="9007124"/>
            <a:ext cx="780372" cy="746239"/>
          </a:xfrm>
          <a:prstGeom prst="rect">
            <a:avLst/>
          </a:prstGeom>
        </p:spPr>
        <p:txBody>
          <a:bodyPr lIns="130025" tIns="130025" rIns="130025" bIns="1300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878032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rot="5400000">
            <a:off x="6124549" y="2886150"/>
            <a:ext cx="8331300" cy="27875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30" name="Shape 130"/>
          <p:cNvSpPr txBox="1">
            <a:spLocks noGrp="1"/>
          </p:cNvSpPr>
          <p:nvPr>
            <p:ph type="body" idx="1"/>
          </p:nvPr>
        </p:nvSpPr>
        <p:spPr>
          <a:xfrm rot="5400000">
            <a:off x="472949" y="174599"/>
            <a:ext cx="8331300" cy="8210700"/>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533400" y="114300"/>
            <a:ext cx="11150700" cy="10541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33" name="Shape 133"/>
          <p:cNvSpPr txBox="1">
            <a:spLocks noGrp="1"/>
          </p:cNvSpPr>
          <p:nvPr>
            <p:ph type="body" idx="1"/>
          </p:nvPr>
        </p:nvSpPr>
        <p:spPr>
          <a:xfrm rot="5400000">
            <a:off x="431799" y="1930500"/>
            <a:ext cx="6616800" cy="6413399"/>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549525" y="6827838"/>
            <a:ext cx="7802699" cy="8063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6" name="Shape 136"/>
          <p:cNvSpPr>
            <a:spLocks noGrp="1"/>
          </p:cNvSpPr>
          <p:nvPr>
            <p:ph type="pic" idx="2"/>
          </p:nvPr>
        </p:nvSpPr>
        <p:spPr>
          <a:xfrm>
            <a:off x="2549525" y="871537"/>
            <a:ext cx="7802699" cy="5851500"/>
          </a:xfrm>
          <a:prstGeom prst="rect">
            <a:avLst/>
          </a:prstGeom>
          <a:noFill/>
          <a:ln>
            <a:noFill/>
          </a:ln>
        </p:spPr>
      </p:sp>
      <p:sp>
        <p:nvSpPr>
          <p:cNvPr id="137" name="Shape 137"/>
          <p:cNvSpPr txBox="1">
            <a:spLocks noGrp="1"/>
          </p:cNvSpPr>
          <p:nvPr>
            <p:ph type="body" idx="1"/>
          </p:nvPr>
        </p:nvSpPr>
        <p:spPr>
          <a:xfrm>
            <a:off x="2549525" y="7634288"/>
            <a:ext cx="7802699" cy="1144500"/>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50875" y="388937"/>
            <a:ext cx="4278300" cy="1652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0" name="Shape 140"/>
          <p:cNvSpPr txBox="1">
            <a:spLocks noGrp="1"/>
          </p:cNvSpPr>
          <p:nvPr>
            <p:ph type="body" idx="1"/>
          </p:nvPr>
        </p:nvSpPr>
        <p:spPr>
          <a:xfrm>
            <a:off x="5084762" y="388937"/>
            <a:ext cx="7269299" cy="83231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1" name="Shape 141"/>
          <p:cNvSpPr txBox="1">
            <a:spLocks noGrp="1"/>
          </p:cNvSpPr>
          <p:nvPr>
            <p:ph type="body" idx="2"/>
          </p:nvPr>
        </p:nvSpPr>
        <p:spPr>
          <a:xfrm>
            <a:off x="650875" y="2041525"/>
            <a:ext cx="4278300" cy="6670799"/>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50875" y="388937"/>
            <a:ext cx="4278312" cy="1652586"/>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5084762" y="388937"/>
            <a:ext cx="7269161" cy="832326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2"/>
          </p:nvPr>
        </p:nvSpPr>
        <p:spPr>
          <a:xfrm>
            <a:off x="650875" y="2041525"/>
            <a:ext cx="4278312" cy="6670675"/>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533400" y="114300"/>
            <a:ext cx="11150700" cy="10541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50875" y="390525"/>
            <a:ext cx="11703000" cy="16256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7" name="Shape 147"/>
          <p:cNvSpPr txBox="1">
            <a:spLocks noGrp="1"/>
          </p:cNvSpPr>
          <p:nvPr>
            <p:ph type="body" idx="1"/>
          </p:nvPr>
        </p:nvSpPr>
        <p:spPr>
          <a:xfrm>
            <a:off x="650875" y="2182813"/>
            <a:ext cx="5745299" cy="9096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148" name="Shape 148"/>
          <p:cNvSpPr txBox="1">
            <a:spLocks noGrp="1"/>
          </p:cNvSpPr>
          <p:nvPr>
            <p:ph type="body" idx="2"/>
          </p:nvPr>
        </p:nvSpPr>
        <p:spPr>
          <a:xfrm>
            <a:off x="650875" y="3092450"/>
            <a:ext cx="5745299" cy="5619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3"/>
          </p:nvPr>
        </p:nvSpPr>
        <p:spPr>
          <a:xfrm>
            <a:off x="6605588" y="2182813"/>
            <a:ext cx="5748300" cy="909600"/>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150" name="Shape 150"/>
          <p:cNvSpPr txBox="1">
            <a:spLocks noGrp="1"/>
          </p:cNvSpPr>
          <p:nvPr>
            <p:ph type="body" idx="4"/>
          </p:nvPr>
        </p:nvSpPr>
        <p:spPr>
          <a:xfrm>
            <a:off x="6605588" y="3092450"/>
            <a:ext cx="5748300" cy="56198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33400" y="114300"/>
            <a:ext cx="11150700" cy="10541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53" name="Shape 153"/>
          <p:cNvSpPr txBox="1">
            <a:spLocks noGrp="1"/>
          </p:cNvSpPr>
          <p:nvPr>
            <p:ph type="body" idx="1"/>
          </p:nvPr>
        </p:nvSpPr>
        <p:spPr>
          <a:xfrm>
            <a:off x="533400" y="1828800"/>
            <a:ext cx="3130499" cy="6616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4" name="Shape 154"/>
          <p:cNvSpPr txBox="1">
            <a:spLocks noGrp="1"/>
          </p:cNvSpPr>
          <p:nvPr>
            <p:ph type="body" idx="2"/>
          </p:nvPr>
        </p:nvSpPr>
        <p:spPr>
          <a:xfrm>
            <a:off x="3816350" y="1828800"/>
            <a:ext cx="3130499" cy="66168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027112" y="6267450"/>
            <a:ext cx="11053800" cy="1936800"/>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7" name="Shape 157"/>
          <p:cNvSpPr txBox="1">
            <a:spLocks noGrp="1"/>
          </p:cNvSpPr>
          <p:nvPr>
            <p:ph type="body" idx="1"/>
          </p:nvPr>
        </p:nvSpPr>
        <p:spPr>
          <a:xfrm>
            <a:off x="1027112" y="4133850"/>
            <a:ext cx="11053800" cy="2133599"/>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533400" y="114300"/>
            <a:ext cx="11150700" cy="1054199"/>
          </a:xfrm>
          <a:prstGeom prst="rect">
            <a:avLst/>
          </a:prstGeom>
          <a:noFill/>
          <a:ln>
            <a:noFill/>
          </a:ln>
        </p:spPr>
        <p:txBody>
          <a:bodyPr lIns="91425" tIns="91425" rIns="91425" bIns="91425" anchor="ctr"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160" name="Shape 160"/>
          <p:cNvSpPr txBox="1">
            <a:spLocks noGrp="1"/>
          </p:cNvSpPr>
          <p:nvPr>
            <p:ph type="body" idx="1"/>
          </p:nvPr>
        </p:nvSpPr>
        <p:spPr>
          <a:xfrm>
            <a:off x="533400" y="1828800"/>
            <a:ext cx="6413399" cy="6616800"/>
          </a:xfrm>
          <a:prstGeom prst="rect">
            <a:avLst/>
          </a:prstGeom>
          <a:noFill/>
          <a:ln>
            <a:noFill/>
          </a:ln>
        </p:spPr>
        <p:txBody>
          <a:bodyPr lIns="91425" tIns="91425" rIns="91425" bIns="91425" anchor="t" anchorCtr="0"/>
          <a:lstStyle>
            <a:lvl1pPr marL="635000" indent="-287020" algn="l" rtl="0">
              <a:spcBef>
                <a:spcPts val="3900"/>
              </a:spcBef>
              <a:spcAft>
                <a:spcPts val="0"/>
              </a:spcAft>
              <a:buClr>
                <a:srgbClr val="1A1A1A"/>
              </a:buClr>
              <a:buFont typeface="Calibri"/>
              <a:buChar char="๏"/>
              <a:defRPr/>
            </a:lvl1pPr>
            <a:lvl2pPr marL="927100" indent="-347980" algn="l" rtl="0">
              <a:spcBef>
                <a:spcPts val="3900"/>
              </a:spcBef>
              <a:spcAft>
                <a:spcPts val="0"/>
              </a:spcAft>
              <a:buClr>
                <a:srgbClr val="1A1A1A"/>
              </a:buClr>
              <a:buFont typeface="Calibri"/>
              <a:buChar char="๏"/>
              <a:defRPr/>
            </a:lvl2pPr>
            <a:lvl3pPr marL="1219200" indent="-378460" algn="l" rtl="0">
              <a:spcBef>
                <a:spcPts val="3900"/>
              </a:spcBef>
              <a:spcAft>
                <a:spcPts val="0"/>
              </a:spcAft>
              <a:buClr>
                <a:srgbClr val="1A1A1A"/>
              </a:buClr>
              <a:buFont typeface="Calibri"/>
              <a:buChar char="๏"/>
              <a:defRPr/>
            </a:lvl3pPr>
            <a:lvl4pPr marL="1524000" indent="-337819" algn="l" rtl="0">
              <a:spcBef>
                <a:spcPts val="3900"/>
              </a:spcBef>
              <a:spcAft>
                <a:spcPts val="0"/>
              </a:spcAft>
              <a:buClr>
                <a:srgbClr val="1A1A1A"/>
              </a:buClr>
              <a:buFont typeface="Calibri"/>
              <a:buChar char="๏"/>
              <a:defRPr/>
            </a:lvl4pPr>
            <a:lvl5pPr marL="1816100" indent="-337819" algn="l" rtl="0">
              <a:spcBef>
                <a:spcPts val="3900"/>
              </a:spcBef>
              <a:spcAft>
                <a:spcPts val="0"/>
              </a:spcAft>
              <a:buClr>
                <a:srgbClr val="1A1A1A"/>
              </a:buClr>
              <a:buFont typeface="Calibri"/>
              <a:buChar char="๏"/>
              <a:defRPr/>
            </a:lvl5pPr>
            <a:lvl6pPr marL="2273300" indent="-337820" algn="l" rtl="0">
              <a:spcBef>
                <a:spcPts val="3900"/>
              </a:spcBef>
              <a:spcAft>
                <a:spcPts val="0"/>
              </a:spcAft>
              <a:buClr>
                <a:srgbClr val="1A1A1A"/>
              </a:buClr>
              <a:buFont typeface="Calibri"/>
              <a:buChar char="๏"/>
              <a:defRPr/>
            </a:lvl6pPr>
            <a:lvl7pPr marL="2730500" indent="-337820" algn="l" rtl="0">
              <a:spcBef>
                <a:spcPts val="3900"/>
              </a:spcBef>
              <a:spcAft>
                <a:spcPts val="0"/>
              </a:spcAft>
              <a:buClr>
                <a:srgbClr val="1A1A1A"/>
              </a:buClr>
              <a:buFont typeface="Calibri"/>
              <a:buChar char="๏"/>
              <a:defRPr/>
            </a:lvl7pPr>
            <a:lvl8pPr marL="3187700" indent="-337820" algn="l" rtl="0">
              <a:spcBef>
                <a:spcPts val="3900"/>
              </a:spcBef>
              <a:spcAft>
                <a:spcPts val="0"/>
              </a:spcAft>
              <a:buClr>
                <a:srgbClr val="1A1A1A"/>
              </a:buClr>
              <a:buFont typeface="Calibri"/>
              <a:buChar char="๏"/>
              <a:defRPr/>
            </a:lvl8pPr>
            <a:lvl9pPr marL="3644900" indent="-337820" algn="l" rtl="0">
              <a:spcBef>
                <a:spcPts val="3900"/>
              </a:spcBef>
              <a:spcAft>
                <a:spcPts val="0"/>
              </a:spcAft>
              <a:buClr>
                <a:srgbClr val="1A1A1A"/>
              </a:buClr>
              <a:buFont typeface="Calibri"/>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974725" y="3030538"/>
            <a:ext cx="11055300" cy="2090700"/>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63" name="Shape 163"/>
          <p:cNvSpPr txBox="1">
            <a:spLocks noGrp="1"/>
          </p:cNvSpPr>
          <p:nvPr>
            <p:ph type="subTitle" idx="1"/>
          </p:nvPr>
        </p:nvSpPr>
        <p:spPr>
          <a:xfrm>
            <a:off x="1951038" y="5527675"/>
            <a:ext cx="9102599" cy="2492399"/>
          </a:xfrm>
          <a:prstGeom prst="rect">
            <a:avLst/>
          </a:prstGeom>
          <a:noFill/>
          <a:ln>
            <a:noFill/>
          </a:ln>
        </p:spPr>
        <p:txBody>
          <a:bodyPr lIns="91425" tIns="91425" rIns="91425" bIns="91425" anchor="t" anchorCtr="0"/>
          <a:lstStyle>
            <a:lvl1pPr marL="0" marR="0" indent="0" algn="ctr" rtl="0">
              <a:spcBef>
                <a:spcPts val="3900"/>
              </a:spcBef>
              <a:spcAft>
                <a:spcPts val="0"/>
              </a:spcAft>
              <a:buClr>
                <a:srgbClr val="1A1A1A"/>
              </a:buClr>
              <a:buFont typeface="Calibri"/>
              <a:buNone/>
              <a:defRPr/>
            </a:lvl1pPr>
            <a:lvl2pPr marL="457200" marR="0" indent="0" algn="ctr" rtl="0">
              <a:spcBef>
                <a:spcPts val="3900"/>
              </a:spcBef>
              <a:spcAft>
                <a:spcPts val="0"/>
              </a:spcAft>
              <a:buClr>
                <a:srgbClr val="1A1A1A"/>
              </a:buClr>
              <a:buFont typeface="Calibri"/>
              <a:buNone/>
              <a:defRPr/>
            </a:lvl2pPr>
            <a:lvl3pPr marL="914400" marR="0" indent="0" algn="ctr" rtl="0">
              <a:spcBef>
                <a:spcPts val="3900"/>
              </a:spcBef>
              <a:spcAft>
                <a:spcPts val="0"/>
              </a:spcAft>
              <a:buClr>
                <a:srgbClr val="1A1A1A"/>
              </a:buClr>
              <a:buFont typeface="Calibri"/>
              <a:buNone/>
              <a:defRPr/>
            </a:lvl3pPr>
            <a:lvl4pPr marL="1371600" marR="0" indent="0" algn="ctr" rtl="0">
              <a:spcBef>
                <a:spcPts val="3900"/>
              </a:spcBef>
              <a:spcAft>
                <a:spcPts val="0"/>
              </a:spcAft>
              <a:buClr>
                <a:srgbClr val="1A1A1A"/>
              </a:buClr>
              <a:buFont typeface="Calibri"/>
              <a:buNone/>
              <a:defRPr/>
            </a:lvl4pPr>
            <a:lvl5pPr marL="1828800" marR="0" indent="0" algn="ctr" rtl="0">
              <a:spcBef>
                <a:spcPts val="3900"/>
              </a:spcBef>
              <a:spcAft>
                <a:spcPts val="0"/>
              </a:spcAft>
              <a:buClr>
                <a:srgbClr val="1A1A1A"/>
              </a:buClr>
              <a:buFont typeface="Calibri"/>
              <a:buNone/>
              <a:defRPr/>
            </a:lvl5pPr>
            <a:lvl6pPr marL="2286000" marR="0" indent="0" algn="ctr" rtl="0">
              <a:spcBef>
                <a:spcPts val="3900"/>
              </a:spcBef>
              <a:spcAft>
                <a:spcPts val="0"/>
              </a:spcAft>
              <a:buClr>
                <a:srgbClr val="1A1A1A"/>
              </a:buClr>
              <a:buFont typeface="Calibri"/>
              <a:buNone/>
              <a:defRPr/>
            </a:lvl6pPr>
            <a:lvl7pPr marL="2743200" marR="0" indent="0" algn="ctr" rtl="0">
              <a:spcBef>
                <a:spcPts val="3900"/>
              </a:spcBef>
              <a:spcAft>
                <a:spcPts val="0"/>
              </a:spcAft>
              <a:buClr>
                <a:srgbClr val="1A1A1A"/>
              </a:buClr>
              <a:buFont typeface="Calibri"/>
              <a:buNone/>
              <a:defRPr/>
            </a:lvl7pPr>
            <a:lvl8pPr marL="3200400" marR="0" indent="0" algn="ctr" rtl="0">
              <a:spcBef>
                <a:spcPts val="3900"/>
              </a:spcBef>
              <a:spcAft>
                <a:spcPts val="0"/>
              </a:spcAft>
              <a:buClr>
                <a:srgbClr val="1A1A1A"/>
              </a:buClr>
              <a:buFont typeface="Calibri"/>
              <a:buNone/>
              <a:defRPr/>
            </a:lvl8pPr>
            <a:lvl9pPr marL="3657600" marR="0" indent="0" algn="ctr" rtl="0">
              <a:spcBef>
                <a:spcPts val="3900"/>
              </a:spcBef>
              <a:spcAft>
                <a:spcPts val="0"/>
              </a:spcAft>
              <a:buClr>
                <a:srgbClr val="1A1A1A"/>
              </a:buClr>
              <a:buFont typeface="Calibri"/>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927100" y="177800"/>
            <a:ext cx="11150600" cy="33019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50875" y="390525"/>
            <a:ext cx="11703050" cy="1625599"/>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650875" y="2182813"/>
            <a:ext cx="5745162" cy="909637"/>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26" name="Shape 26"/>
          <p:cNvSpPr txBox="1">
            <a:spLocks noGrp="1"/>
          </p:cNvSpPr>
          <p:nvPr>
            <p:ph type="body" idx="2"/>
          </p:nvPr>
        </p:nvSpPr>
        <p:spPr>
          <a:xfrm>
            <a:off x="650875" y="3092450"/>
            <a:ext cx="5745162" cy="56197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body" idx="3"/>
          </p:nvPr>
        </p:nvSpPr>
        <p:spPr>
          <a:xfrm>
            <a:off x="6605588" y="2182813"/>
            <a:ext cx="5748336" cy="909637"/>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28" name="Shape 28"/>
          <p:cNvSpPr txBox="1">
            <a:spLocks noGrp="1"/>
          </p:cNvSpPr>
          <p:nvPr>
            <p:ph type="body" idx="4"/>
          </p:nvPr>
        </p:nvSpPr>
        <p:spPr>
          <a:xfrm>
            <a:off x="6605588" y="3092450"/>
            <a:ext cx="5748336" cy="56197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927100" y="177800"/>
            <a:ext cx="11150600" cy="33019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1" name="Shape 31"/>
          <p:cNvSpPr txBox="1">
            <a:spLocks noGrp="1"/>
          </p:cNvSpPr>
          <p:nvPr>
            <p:ph type="body" idx="1"/>
          </p:nvPr>
        </p:nvSpPr>
        <p:spPr>
          <a:xfrm>
            <a:off x="650875" y="2276475"/>
            <a:ext cx="5775324" cy="643572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body" idx="2"/>
          </p:nvPr>
        </p:nvSpPr>
        <p:spPr>
          <a:xfrm>
            <a:off x="6578600" y="2276475"/>
            <a:ext cx="5775324" cy="6435725"/>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1027112" y="6267450"/>
            <a:ext cx="11053761" cy="193674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1027112" y="4133850"/>
            <a:ext cx="11053761" cy="2133599"/>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theme" Target="../theme/theme3.xml"/><Relationship Id="rId15" Type="http://schemas.openxmlformats.org/officeDocument/2006/relationships/image" Target="../media/image7.jp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4.xml"/><Relationship Id="rId13" Type="http://schemas.openxmlformats.org/officeDocument/2006/relationships/image" Target="../media/image7.jp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927100" y="177800"/>
            <a:ext cx="11150600" cy="3301999"/>
          </a:xfrm>
          <a:prstGeom prst="rect">
            <a:avLst/>
          </a:prstGeom>
          <a:noFill/>
          <a:ln>
            <a:noFill/>
          </a:ln>
        </p:spPr>
        <p:txBody>
          <a:bodyPr lIns="91425" tIns="91425" rIns="91425" bIns="91425" anchor="b"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42"/>
        <p:cNvGrpSpPr/>
        <p:nvPr/>
      </p:nvGrpSpPr>
      <p:grpSpPr>
        <a:xfrm>
          <a:off x="0" y="0"/>
          <a:ext cx="0" cy="0"/>
          <a:chOff x="0" y="0"/>
          <a:chExt cx="0" cy="0"/>
        </a:xfrm>
      </p:grpSpPr>
      <p:pic>
        <p:nvPicPr>
          <p:cNvPr id="43" name="Shape 43"/>
          <p:cNvPicPr preferRelativeResize="0"/>
          <p:nvPr/>
        </p:nvPicPr>
        <p:blipFill>
          <a:blip r:embed="rId14">
            <a:alphaModFix/>
          </a:blip>
          <a:stretch>
            <a:fillRect/>
          </a:stretch>
        </p:blipFill>
        <p:spPr>
          <a:xfrm>
            <a:off x="609600" y="844550"/>
            <a:ext cx="11785600" cy="5910261"/>
          </a:xfrm>
          <a:prstGeom prst="rect">
            <a:avLst/>
          </a:prstGeom>
          <a:noFill/>
          <a:ln>
            <a:noFill/>
          </a:ln>
        </p:spPr>
      </p:pic>
      <p:sp>
        <p:nvSpPr>
          <p:cNvPr id="44" name="Shape 44"/>
          <p:cNvSpPr txBox="1"/>
          <p:nvPr/>
        </p:nvSpPr>
        <p:spPr>
          <a:xfrm>
            <a:off x="596900" y="8140700"/>
            <a:ext cx="2349499" cy="5842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5308"/>
              </a:buClr>
              <a:buSzPct val="25000"/>
              <a:buFont typeface="Calibri"/>
              <a:buNone/>
            </a:pPr>
            <a:r>
              <a:rPr lang="en-US" sz="3100" b="0" i="0" u="none" strike="noStrike" cap="none" baseline="0">
                <a:solidFill>
                  <a:srgbClr val="FF5308"/>
                </a:solidFill>
                <a:latin typeface="Calibri"/>
                <a:ea typeface="Calibri"/>
                <a:cs typeface="Calibri"/>
                <a:sym typeface="Calibri"/>
              </a:rPr>
              <a:t>Contact us !</a:t>
            </a:r>
          </a:p>
        </p:txBody>
      </p:sp>
      <p:pic>
        <p:nvPicPr>
          <p:cNvPr id="45" name="Shape 45"/>
          <p:cNvPicPr preferRelativeResize="0"/>
          <p:nvPr/>
        </p:nvPicPr>
        <p:blipFill>
          <a:blip r:embed="rId15">
            <a:alphaModFix/>
          </a:blip>
          <a:stretch>
            <a:fillRect/>
          </a:stretch>
        </p:blipFill>
        <p:spPr>
          <a:xfrm>
            <a:off x="774700" y="8636000"/>
            <a:ext cx="876299" cy="876299"/>
          </a:xfrm>
          <a:prstGeom prst="rect">
            <a:avLst/>
          </a:prstGeom>
          <a:noFill/>
          <a:ln>
            <a:noFill/>
          </a:ln>
        </p:spPr>
      </p:pic>
      <p:pic>
        <p:nvPicPr>
          <p:cNvPr id="46" name="Shape 46"/>
          <p:cNvPicPr preferRelativeResize="0"/>
          <p:nvPr/>
        </p:nvPicPr>
        <p:blipFill>
          <a:blip r:embed="rId16">
            <a:alphaModFix/>
          </a:blip>
          <a:stretch>
            <a:fillRect/>
          </a:stretch>
        </p:blipFill>
        <p:spPr>
          <a:xfrm>
            <a:off x="1905000" y="8864600"/>
            <a:ext cx="390524" cy="419099"/>
          </a:xfrm>
          <a:prstGeom prst="rect">
            <a:avLst/>
          </a:prstGeom>
          <a:noFill/>
          <a:ln>
            <a:noFill/>
          </a:ln>
        </p:spPr>
      </p:pic>
      <p:pic>
        <p:nvPicPr>
          <p:cNvPr id="47" name="Shape 47"/>
          <p:cNvPicPr preferRelativeResize="0"/>
          <p:nvPr/>
        </p:nvPicPr>
        <p:blipFill>
          <a:blip r:embed="rId17">
            <a:alphaModFix/>
          </a:blip>
          <a:stretch>
            <a:fillRect/>
          </a:stretch>
        </p:blipFill>
        <p:spPr>
          <a:xfrm>
            <a:off x="5565775" y="6532562"/>
            <a:ext cx="5816600" cy="190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84"/>
        <p:cNvGrpSpPr/>
        <p:nvPr/>
      </p:nvGrpSpPr>
      <p:grpSpPr>
        <a:xfrm>
          <a:off x="0" y="0"/>
          <a:ext cx="0" cy="0"/>
          <a:chOff x="0" y="0"/>
          <a:chExt cx="0" cy="0"/>
        </a:xfrm>
      </p:grpSpPr>
      <p:sp>
        <p:nvSpPr>
          <p:cNvPr id="85" name="Shape 85"/>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86" name="Shape 86"/>
          <p:cNvSpPr txBox="1">
            <a:spLocks noGrp="1"/>
          </p:cNvSpPr>
          <p:nvPr>
            <p:ph type="title"/>
          </p:nvPr>
        </p:nvSpPr>
        <p:spPr>
          <a:xfrm>
            <a:off x="533400" y="88900"/>
            <a:ext cx="11150700" cy="990599"/>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87" name="Shape 87"/>
          <p:cNvSpPr txBox="1">
            <a:spLocks noGrp="1"/>
          </p:cNvSpPr>
          <p:nvPr>
            <p:ph type="body" idx="1"/>
          </p:nvPr>
        </p:nvSpPr>
        <p:spPr>
          <a:xfrm>
            <a:off x="533400" y="1828800"/>
            <a:ext cx="11150700" cy="6083400"/>
          </a:xfrm>
          <a:prstGeom prst="rect">
            <a:avLst/>
          </a:prstGeom>
          <a:noFill/>
          <a:ln>
            <a:noFill/>
          </a:ln>
        </p:spPr>
        <p:txBody>
          <a:bodyPr lIns="91425" tIns="91425" rIns="91425" bIns="91425" anchor="t" anchorCtr="0"/>
          <a:lstStyle>
            <a:lvl1pPr marL="635000" marR="0" indent="-287020" algn="l" rtl="0">
              <a:spcBef>
                <a:spcPts val="3900"/>
              </a:spcBef>
              <a:spcAft>
                <a:spcPts val="0"/>
              </a:spcAft>
              <a:buClr>
                <a:srgbClr val="1A1A1A"/>
              </a:buClr>
              <a:buFont typeface="Calibri"/>
              <a:buChar char="๏"/>
              <a:defRPr/>
            </a:lvl1pPr>
            <a:lvl2pPr marL="927100" marR="0" indent="-347980" algn="l" rtl="0">
              <a:spcBef>
                <a:spcPts val="3900"/>
              </a:spcBef>
              <a:spcAft>
                <a:spcPts val="0"/>
              </a:spcAft>
              <a:buClr>
                <a:srgbClr val="1A1A1A"/>
              </a:buClr>
              <a:buFont typeface="Calibri"/>
              <a:buChar char="๏"/>
              <a:defRPr/>
            </a:lvl2pPr>
            <a:lvl3pPr marL="1219200" marR="0" indent="-378460" algn="l" rtl="0">
              <a:spcBef>
                <a:spcPts val="3900"/>
              </a:spcBef>
              <a:spcAft>
                <a:spcPts val="0"/>
              </a:spcAft>
              <a:buClr>
                <a:srgbClr val="1A1A1A"/>
              </a:buClr>
              <a:buFont typeface="Calibri"/>
              <a:buChar char="๏"/>
              <a:defRPr/>
            </a:lvl3pPr>
            <a:lvl4pPr marL="1524000" marR="0" indent="-337819" algn="l" rtl="0">
              <a:spcBef>
                <a:spcPts val="3900"/>
              </a:spcBef>
              <a:spcAft>
                <a:spcPts val="0"/>
              </a:spcAft>
              <a:buClr>
                <a:srgbClr val="1A1A1A"/>
              </a:buClr>
              <a:buFont typeface="Calibri"/>
              <a:buChar char="๏"/>
              <a:defRPr/>
            </a:lvl4pPr>
            <a:lvl5pPr marL="1816100" marR="0" indent="-337819" algn="l" rtl="0">
              <a:spcBef>
                <a:spcPts val="3900"/>
              </a:spcBef>
              <a:spcAft>
                <a:spcPts val="0"/>
              </a:spcAft>
              <a:buClr>
                <a:srgbClr val="1A1A1A"/>
              </a:buClr>
              <a:buFont typeface="Calibri"/>
              <a:buChar char="๏"/>
              <a:defRPr/>
            </a:lvl5pPr>
            <a:lvl6pPr marL="2273300" marR="0" indent="-337820" algn="l" rtl="0">
              <a:spcBef>
                <a:spcPts val="3900"/>
              </a:spcBef>
              <a:spcAft>
                <a:spcPts val="0"/>
              </a:spcAft>
              <a:buClr>
                <a:srgbClr val="1A1A1A"/>
              </a:buClr>
              <a:buFont typeface="Calibri"/>
              <a:buChar char="๏"/>
              <a:defRPr/>
            </a:lvl6pPr>
            <a:lvl7pPr marL="2730500" marR="0" indent="-337820" algn="l" rtl="0">
              <a:spcBef>
                <a:spcPts val="3900"/>
              </a:spcBef>
              <a:spcAft>
                <a:spcPts val="0"/>
              </a:spcAft>
              <a:buClr>
                <a:srgbClr val="1A1A1A"/>
              </a:buClr>
              <a:buFont typeface="Calibri"/>
              <a:buChar char="๏"/>
              <a:defRPr/>
            </a:lvl7pPr>
            <a:lvl8pPr marL="3187700" marR="0" indent="-337820" algn="l" rtl="0">
              <a:spcBef>
                <a:spcPts val="3900"/>
              </a:spcBef>
              <a:spcAft>
                <a:spcPts val="0"/>
              </a:spcAft>
              <a:buClr>
                <a:srgbClr val="1A1A1A"/>
              </a:buClr>
              <a:buFont typeface="Calibri"/>
              <a:buChar char="๏"/>
              <a:defRPr/>
            </a:lvl8pPr>
            <a:lvl9pPr marL="3644900" marR="0" indent="-337820" algn="l" rtl="0">
              <a:spcBef>
                <a:spcPts val="3900"/>
              </a:spcBef>
              <a:spcAft>
                <a:spcPts val="0"/>
              </a:spcAft>
              <a:buClr>
                <a:srgbClr val="1A1A1A"/>
              </a:buClr>
              <a:buFont typeface="Calibri"/>
              <a:buChar char="๏"/>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6" r:id="rId12"/>
    <p:sldLayoutId id="2147483697" r:id="rId13"/>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24"/>
        <p:cNvGrpSpPr/>
        <p:nvPr/>
      </p:nvGrpSpPr>
      <p:grpSpPr>
        <a:xfrm>
          <a:off x="0" y="0"/>
          <a:ext cx="0" cy="0"/>
          <a:chOff x="0" y="0"/>
          <a:chExt cx="0" cy="0"/>
        </a:xfrm>
      </p:grpSpPr>
      <p:sp>
        <p:nvSpPr>
          <p:cNvPr id="125" name="Shape 125"/>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126" name="Shape 126"/>
          <p:cNvSpPr txBox="1">
            <a:spLocks noGrp="1"/>
          </p:cNvSpPr>
          <p:nvPr>
            <p:ph type="title"/>
          </p:nvPr>
        </p:nvSpPr>
        <p:spPr>
          <a:xfrm>
            <a:off x="533400" y="114300"/>
            <a:ext cx="11150700" cy="1054199"/>
          </a:xfrm>
          <a:prstGeom prst="rect">
            <a:avLst/>
          </a:prstGeom>
          <a:noFill/>
          <a:ln>
            <a:noFill/>
          </a:ln>
        </p:spPr>
        <p:txBody>
          <a:bodyPr lIns="91425" tIns="91425" rIns="91425" bIns="91425" anchor="ctr" anchorCtr="0"/>
          <a:lstStyle>
            <a:lvl1pPr marL="0" marR="0" indent="0" algn="l" rtl="0">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7" name="Shape 127"/>
          <p:cNvSpPr txBox="1">
            <a:spLocks noGrp="1"/>
          </p:cNvSpPr>
          <p:nvPr>
            <p:ph type="body" idx="1"/>
          </p:nvPr>
        </p:nvSpPr>
        <p:spPr>
          <a:xfrm>
            <a:off x="533400" y="1828800"/>
            <a:ext cx="6413399" cy="6616800"/>
          </a:xfrm>
          <a:prstGeom prst="rect">
            <a:avLst/>
          </a:prstGeom>
          <a:noFill/>
          <a:ln>
            <a:noFill/>
          </a:ln>
        </p:spPr>
        <p:txBody>
          <a:bodyPr lIns="91425" tIns="91425" rIns="91425" bIns="91425" anchor="t" anchorCtr="0"/>
          <a:lstStyle>
            <a:lvl1pPr marL="635000" marR="0" indent="-287020" algn="l" rtl="0">
              <a:spcBef>
                <a:spcPts val="3900"/>
              </a:spcBef>
              <a:spcAft>
                <a:spcPts val="0"/>
              </a:spcAft>
              <a:buClr>
                <a:srgbClr val="1A1A1A"/>
              </a:buClr>
              <a:buFont typeface="Calibri"/>
              <a:buChar char="๏"/>
              <a:defRPr/>
            </a:lvl1pPr>
            <a:lvl2pPr marL="927100" marR="0" indent="-347980" algn="l" rtl="0">
              <a:spcBef>
                <a:spcPts val="3900"/>
              </a:spcBef>
              <a:spcAft>
                <a:spcPts val="0"/>
              </a:spcAft>
              <a:buClr>
                <a:srgbClr val="1A1A1A"/>
              </a:buClr>
              <a:buFont typeface="Calibri"/>
              <a:buChar char="๏"/>
              <a:defRPr/>
            </a:lvl2pPr>
            <a:lvl3pPr marL="1219200" marR="0" indent="-378460" algn="l" rtl="0">
              <a:spcBef>
                <a:spcPts val="3900"/>
              </a:spcBef>
              <a:spcAft>
                <a:spcPts val="0"/>
              </a:spcAft>
              <a:buClr>
                <a:srgbClr val="1A1A1A"/>
              </a:buClr>
              <a:buFont typeface="Calibri"/>
              <a:buChar char="๏"/>
              <a:defRPr/>
            </a:lvl3pPr>
            <a:lvl4pPr marL="1524000" marR="0" indent="-337819" algn="l" rtl="0">
              <a:spcBef>
                <a:spcPts val="3900"/>
              </a:spcBef>
              <a:spcAft>
                <a:spcPts val="0"/>
              </a:spcAft>
              <a:buClr>
                <a:srgbClr val="1A1A1A"/>
              </a:buClr>
              <a:buFont typeface="Calibri"/>
              <a:buChar char="๏"/>
              <a:defRPr/>
            </a:lvl4pPr>
            <a:lvl5pPr marL="1816100" marR="0" indent="-337819" algn="l" rtl="0">
              <a:spcBef>
                <a:spcPts val="3900"/>
              </a:spcBef>
              <a:spcAft>
                <a:spcPts val="0"/>
              </a:spcAft>
              <a:buClr>
                <a:srgbClr val="1A1A1A"/>
              </a:buClr>
              <a:buFont typeface="Calibri"/>
              <a:buChar char="๏"/>
              <a:defRPr/>
            </a:lvl5pPr>
            <a:lvl6pPr marL="2273300" marR="0" indent="-337820" algn="l" rtl="0">
              <a:spcBef>
                <a:spcPts val="3900"/>
              </a:spcBef>
              <a:spcAft>
                <a:spcPts val="0"/>
              </a:spcAft>
              <a:buClr>
                <a:srgbClr val="1A1A1A"/>
              </a:buClr>
              <a:buFont typeface="Calibri"/>
              <a:buChar char="๏"/>
              <a:defRPr/>
            </a:lvl6pPr>
            <a:lvl7pPr marL="2730500" marR="0" indent="-337820" algn="l" rtl="0">
              <a:spcBef>
                <a:spcPts val="3900"/>
              </a:spcBef>
              <a:spcAft>
                <a:spcPts val="0"/>
              </a:spcAft>
              <a:buClr>
                <a:srgbClr val="1A1A1A"/>
              </a:buClr>
              <a:buFont typeface="Calibri"/>
              <a:buChar char="๏"/>
              <a:defRPr/>
            </a:lvl7pPr>
            <a:lvl8pPr marL="3187700" marR="0" indent="-337820" algn="l" rtl="0">
              <a:spcBef>
                <a:spcPts val="3900"/>
              </a:spcBef>
              <a:spcAft>
                <a:spcPts val="0"/>
              </a:spcAft>
              <a:buClr>
                <a:srgbClr val="1A1A1A"/>
              </a:buClr>
              <a:buFont typeface="Calibri"/>
              <a:buChar char="๏"/>
              <a:defRPr/>
            </a:lvl8pPr>
            <a:lvl9pPr marL="3644900" marR="0" indent="-337820" algn="l" rtl="0">
              <a:spcBef>
                <a:spcPts val="3900"/>
              </a:spcBef>
              <a:spcAft>
                <a:spcPts val="0"/>
              </a:spcAft>
              <a:buClr>
                <a:srgbClr val="1A1A1A"/>
              </a:buClr>
              <a:buFont typeface="Calibri"/>
              <a:buChar char="๏"/>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blog.cobia.net/cobiacomm" TargetMode="External"/><Relationship Id="rId4" Type="http://schemas.openxmlformats.org/officeDocument/2006/relationships/hyperlink" Target="http://www.linkedin.com/in/cobiacomm/" TargetMode="External"/><Relationship Id="rId1" Type="http://schemas.openxmlformats.org/officeDocument/2006/relationships/slideLayout" Target="../slideLayouts/slideLayout45.xml"/><Relationship Id="rId2"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hyperlink" Target="https://dist.apache.org/repos/dist/dev/stratos/4.1.0-kubernetes-v6/" TargetMode="External"/><Relationship Id="rId4" Type="http://schemas.openxmlformats.org/officeDocument/2006/relationships/hyperlink" Target="https://gist.github.com/imesh/b8f81fac8de39183a504" TargetMode="External"/><Relationship Id="rId5" Type="http://schemas.openxmlformats.org/officeDocument/2006/relationships/image" Target="../media/image22.png"/><Relationship Id="rId6" Type="http://schemas.openxmlformats.org/officeDocument/2006/relationships/image" Target="../media/image41.jp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p:nvPr/>
        </p:nvSpPr>
        <p:spPr>
          <a:xfrm>
            <a:off x="7226300" y="9201150"/>
            <a:ext cx="5778499" cy="342899"/>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rgbClr val="FFFFFF"/>
              </a:buClr>
              <a:buSzPct val="25000"/>
              <a:buFont typeface="Cabin"/>
              <a:buNone/>
            </a:pPr>
            <a:r>
              <a:rPr lang="en-US" sz="1600" b="0" i="0" u="none" strike="noStrike" cap="none" baseline="0" dirty="0">
                <a:solidFill>
                  <a:srgbClr val="FFFFFF"/>
                </a:solidFill>
                <a:latin typeface="Cabin"/>
                <a:ea typeface="Cabin"/>
                <a:cs typeface="Cabin"/>
                <a:sym typeface="Cabin"/>
              </a:rPr>
              <a:t>Last Updated:  </a:t>
            </a:r>
            <a:r>
              <a:rPr lang="en-US" sz="1600" dirty="0" smtClean="0">
                <a:solidFill>
                  <a:srgbClr val="FFFFFF"/>
                </a:solidFill>
                <a:latin typeface="Cabin"/>
                <a:ea typeface="Cabin"/>
                <a:cs typeface="Cabin"/>
                <a:sym typeface="Cabin"/>
              </a:rPr>
              <a:t>October</a:t>
            </a:r>
            <a:r>
              <a:rPr lang="en-US" sz="1600" b="0" i="0" u="none" strike="noStrike" cap="none" baseline="0" dirty="0" smtClean="0">
                <a:solidFill>
                  <a:srgbClr val="FFFFFF"/>
                </a:solidFill>
                <a:latin typeface="Cabin"/>
                <a:ea typeface="Cabin"/>
                <a:cs typeface="Cabin"/>
                <a:sym typeface="Cabin"/>
              </a:rPr>
              <a:t>. </a:t>
            </a:r>
            <a:r>
              <a:rPr lang="en-US" sz="1600" b="0" i="0" u="none" strike="noStrike" cap="none" baseline="0" dirty="0">
                <a:solidFill>
                  <a:srgbClr val="FFFFFF"/>
                </a:solidFill>
                <a:latin typeface="Cabin"/>
                <a:ea typeface="Cabin"/>
                <a:cs typeface="Cabin"/>
                <a:sym typeface="Cabin"/>
              </a:rPr>
              <a:t>2014</a:t>
            </a:r>
          </a:p>
        </p:txBody>
      </p:sp>
      <p:sp>
        <p:nvSpPr>
          <p:cNvPr id="205" name="Shape 205"/>
          <p:cNvSpPr txBox="1">
            <a:spLocks noGrp="1"/>
          </p:cNvSpPr>
          <p:nvPr>
            <p:ph type="title"/>
          </p:nvPr>
        </p:nvSpPr>
        <p:spPr>
          <a:xfrm>
            <a:off x="740625" y="1672625"/>
            <a:ext cx="11150700" cy="1766099"/>
          </a:xfrm>
          <a:prstGeom prst="rect">
            <a:avLst/>
          </a:prstGeom>
          <a:noFill/>
          <a:ln>
            <a:noFill/>
          </a:ln>
        </p:spPr>
        <p:txBody>
          <a:bodyPr lIns="50800" tIns="50800" rIns="50800" bIns="50800" anchor="b" anchorCtr="0">
            <a:noAutofit/>
          </a:bodyPr>
          <a:lstStyle/>
          <a:p>
            <a:pPr lvl="0">
              <a:buClr>
                <a:srgbClr val="FFFFFF"/>
              </a:buClr>
              <a:buSzPct val="25000"/>
            </a:pPr>
            <a:r>
              <a:rPr lang="en-US" sz="6000" b="1" dirty="0">
                <a:solidFill>
                  <a:srgbClr val="FFFFFF"/>
                </a:solidFill>
                <a:latin typeface="Calibri"/>
                <a:ea typeface="Calibri"/>
                <a:cs typeface="Calibri"/>
                <a:sym typeface="Calibri"/>
              </a:rPr>
              <a:t>Deploy at scale with </a:t>
            </a:r>
            <a:r>
              <a:rPr lang="en-US" sz="6000" b="1" dirty="0" err="1">
                <a:solidFill>
                  <a:srgbClr val="FFFFFF"/>
                </a:solidFill>
                <a:latin typeface="Calibri"/>
                <a:ea typeface="Calibri"/>
                <a:cs typeface="Calibri"/>
                <a:sym typeface="Calibri"/>
              </a:rPr>
              <a:t>Docker</a:t>
            </a:r>
            <a:r>
              <a:rPr lang="en-US" sz="6000" b="1" dirty="0">
                <a:solidFill>
                  <a:srgbClr val="FFFFFF"/>
                </a:solidFill>
                <a:latin typeface="Calibri"/>
                <a:ea typeface="Calibri"/>
                <a:cs typeface="Calibri"/>
                <a:sym typeface="Calibri"/>
              </a:rPr>
              <a:t>, </a:t>
            </a:r>
            <a:r>
              <a:rPr lang="en-US" sz="6000" b="1" dirty="0" err="1">
                <a:solidFill>
                  <a:srgbClr val="FFFFFF"/>
                </a:solidFill>
                <a:latin typeface="Calibri"/>
                <a:ea typeface="Calibri"/>
                <a:cs typeface="Calibri"/>
                <a:sym typeface="Calibri"/>
              </a:rPr>
              <a:t>CoreOS</a:t>
            </a:r>
            <a:r>
              <a:rPr lang="en-US" sz="6000" b="1" dirty="0">
                <a:solidFill>
                  <a:srgbClr val="FFFFFF"/>
                </a:solidFill>
                <a:latin typeface="Calibri"/>
                <a:ea typeface="Calibri"/>
                <a:cs typeface="Calibri"/>
                <a:sym typeface="Calibri"/>
              </a:rPr>
              <a:t>, </a:t>
            </a:r>
            <a:r>
              <a:rPr lang="en-US" sz="6000" b="1" dirty="0" err="1">
                <a:solidFill>
                  <a:srgbClr val="FFFFFF"/>
                </a:solidFill>
                <a:latin typeface="Calibri"/>
                <a:ea typeface="Calibri"/>
                <a:cs typeface="Calibri"/>
                <a:sym typeface="Calibri"/>
              </a:rPr>
              <a:t>Kubernetes</a:t>
            </a:r>
            <a:r>
              <a:rPr lang="en-US" sz="6000" b="1" dirty="0">
                <a:solidFill>
                  <a:srgbClr val="FFFFFF"/>
                </a:solidFill>
                <a:latin typeface="Calibri"/>
                <a:ea typeface="Calibri"/>
                <a:cs typeface="Calibri"/>
                <a:sym typeface="Calibri"/>
              </a:rPr>
              <a:t> and Apache Stratos</a:t>
            </a:r>
            <a:endParaRPr lang="en-US" sz="6000" b="1"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1830426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18" name="Shape 318"/>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smtClean="0">
                <a:solidFill>
                  <a:srgbClr val="FF5308"/>
                </a:solidFill>
                <a:latin typeface="Calibri"/>
                <a:ea typeface="Calibri"/>
                <a:cs typeface="Calibri"/>
                <a:sym typeface="Calibri"/>
              </a:rPr>
              <a:t>Container Design Goals</a:t>
            </a:r>
            <a:endParaRPr lang="en-US" sz="5200" b="1" dirty="0">
              <a:solidFill>
                <a:srgbClr val="FF5308"/>
              </a:solidFill>
              <a:latin typeface="Calibri"/>
              <a:ea typeface="Calibri"/>
              <a:cs typeface="Calibri"/>
              <a:sym typeface="Calibri"/>
            </a:endParaRPr>
          </a:p>
        </p:txBody>
      </p:sp>
      <p:sp>
        <p:nvSpPr>
          <p:cNvPr id="5" name="Shape 183"/>
          <p:cNvSpPr txBox="1">
            <a:spLocks noGrp="1"/>
          </p:cNvSpPr>
          <p:nvPr>
            <p:ph type="body" idx="1"/>
          </p:nvPr>
        </p:nvSpPr>
        <p:spPr>
          <a:xfrm>
            <a:off x="533400" y="1535000"/>
            <a:ext cx="11150700" cy="4985717"/>
          </a:xfrm>
          <a:prstGeom prst="rect">
            <a:avLst/>
          </a:prstGeom>
          <a:noFill/>
          <a:ln>
            <a:noFill/>
          </a:ln>
        </p:spPr>
        <p:txBody>
          <a:bodyPr lIns="50800" tIns="50800" rIns="50800" bIns="50800" anchor="t" anchorCtr="0">
            <a:noAutofit/>
          </a:bodyPr>
          <a:lstStyle/>
          <a:p>
            <a:pPr marL="741681" indent="-571500">
              <a:lnSpc>
                <a:spcPct val="150000"/>
              </a:lnSpc>
              <a:spcBef>
                <a:spcPts val="0"/>
              </a:spcBef>
              <a:buSzPct val="100000"/>
              <a:buFont typeface="Wingdings" charset="2"/>
              <a:buChar char="ü"/>
            </a:pPr>
            <a:r>
              <a:rPr lang="en-US" sz="3600" dirty="0" err="1" smtClean="0">
                <a:solidFill>
                  <a:srgbClr val="1A1A1A"/>
                </a:solidFill>
                <a:latin typeface="Calibri"/>
                <a:ea typeface="Calibri"/>
                <a:cs typeface="Calibri"/>
                <a:sym typeface="Calibri"/>
              </a:rPr>
              <a:t>Composable</a:t>
            </a:r>
            <a:endParaRPr lang="en-US" sz="3600" dirty="0" smtClean="0">
              <a:solidFill>
                <a:srgbClr val="1A1A1A"/>
              </a:solidFill>
              <a:latin typeface="Calibri"/>
              <a:ea typeface="Calibri"/>
              <a:cs typeface="Calibri"/>
              <a:sym typeface="Calibri"/>
            </a:endParaRPr>
          </a:p>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Security</a:t>
            </a:r>
          </a:p>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Image distribution</a:t>
            </a:r>
          </a:p>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Open</a:t>
            </a:r>
            <a:endParaRPr lang="en-US" sz="3600" dirty="0" smtClean="0">
              <a:solidFill>
                <a:srgbClr val="1A1A1A"/>
              </a:solidFill>
              <a:latin typeface="Calibri"/>
              <a:ea typeface="Calibri"/>
              <a:cs typeface="Calibri"/>
              <a:sym typeface="Calibri"/>
            </a:endParaRPr>
          </a:p>
          <a:p>
            <a:pPr marL="0" lvl="0" indent="0" rtl="0">
              <a:spcBef>
                <a:spcPts val="0"/>
              </a:spcBef>
              <a:buNone/>
            </a:pPr>
            <a:endParaRPr sz="3600" dirty="0">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596994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smtClean="0">
                <a:solidFill>
                  <a:srgbClr val="FF5308"/>
                </a:solidFill>
                <a:latin typeface="Calibri"/>
                <a:ea typeface="Calibri"/>
                <a:cs typeface="Calibri"/>
                <a:sym typeface="Calibri"/>
              </a:rPr>
              <a:t>What is </a:t>
            </a:r>
            <a:r>
              <a:rPr lang="en-US" sz="4000" b="1" dirty="0" err="1" smtClean="0">
                <a:solidFill>
                  <a:srgbClr val="FF5308"/>
                </a:solidFill>
                <a:latin typeface="Calibri"/>
                <a:ea typeface="Calibri"/>
                <a:cs typeface="Calibri"/>
                <a:sym typeface="Calibri"/>
              </a:rPr>
              <a:t>Docker</a:t>
            </a:r>
            <a:r>
              <a:rPr lang="en-US" sz="4000" b="1" dirty="0" smtClean="0">
                <a:solidFill>
                  <a:srgbClr val="FF5308"/>
                </a:solidFill>
                <a:latin typeface="Calibri"/>
                <a:ea typeface="Calibri"/>
                <a:cs typeface="Calibri"/>
                <a:sym typeface="Calibri"/>
              </a:rPr>
              <a:t>?</a:t>
            </a:r>
            <a:endParaRPr lang="en-US" sz="4000" b="1" dirty="0">
              <a:solidFill>
                <a:srgbClr val="FF5308"/>
              </a:solidFill>
              <a:latin typeface="Calibri"/>
              <a:ea typeface="Calibri"/>
              <a:cs typeface="Calibri"/>
              <a:sym typeface="Calibri"/>
            </a:endParaRPr>
          </a:p>
        </p:txBody>
      </p:sp>
      <p:sp>
        <p:nvSpPr>
          <p:cNvPr id="5" name="Shape 231"/>
          <p:cNvSpPr txBox="1">
            <a:spLocks noGrp="1"/>
          </p:cNvSpPr>
          <p:nvPr>
            <p:ph type="body" idx="1"/>
          </p:nvPr>
        </p:nvSpPr>
        <p:spPr>
          <a:xfrm>
            <a:off x="745056" y="3883988"/>
            <a:ext cx="11150700" cy="5275507"/>
          </a:xfrm>
          <a:prstGeom prst="rect">
            <a:avLst/>
          </a:prstGeom>
          <a:noFill/>
          <a:ln>
            <a:noFill/>
          </a:ln>
        </p:spPr>
        <p:txBody>
          <a:bodyPr lIns="50800" tIns="50800" rIns="50800" bIns="50800" anchor="t" anchorCtr="0">
            <a:noAutofit/>
          </a:bodyPr>
          <a:lstStyle/>
          <a:p>
            <a:pPr marL="0" lvl="0" indent="0" rtl="0">
              <a:spcBef>
                <a:spcPts val="0"/>
              </a:spcBef>
              <a:buClr>
                <a:schemeClr val="dk1"/>
              </a:buClr>
              <a:buSzPct val="30555"/>
              <a:buFont typeface="Arial"/>
              <a:buNone/>
            </a:pPr>
            <a:r>
              <a:rPr lang="en-US" sz="3600" b="1" dirty="0" smtClean="0">
                <a:solidFill>
                  <a:srgbClr val="1A1A1A"/>
                </a:solidFill>
                <a:latin typeface="Calibri"/>
                <a:ea typeface="Calibri"/>
                <a:cs typeface="Calibri"/>
                <a:sym typeface="Calibri"/>
              </a:rPr>
              <a:t>A platform create, run, and manage portable containers</a:t>
            </a:r>
            <a:endParaRPr lang="en-US" sz="3600" b="1" dirty="0">
              <a:solidFill>
                <a:srgbClr val="1A1A1A"/>
              </a:solidFill>
              <a:latin typeface="Calibri"/>
              <a:ea typeface="Calibri"/>
              <a:cs typeface="Calibri"/>
              <a:sym typeface="Calibri"/>
            </a:endParaRP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Container image</a:t>
            </a:r>
          </a:p>
          <a:p>
            <a:pPr marL="977900" lvl="1" indent="-515619">
              <a:spcBef>
                <a:spcPts val="0"/>
              </a:spcBef>
              <a:buSzPct val="100000"/>
            </a:pPr>
            <a:r>
              <a:rPr lang="en-US" sz="3600" dirty="0" smtClean="0">
                <a:solidFill>
                  <a:srgbClr val="1A1A1A"/>
                </a:solidFill>
                <a:latin typeface="Calibri"/>
                <a:ea typeface="Calibri"/>
                <a:cs typeface="Calibri"/>
                <a:sym typeface="Calibri"/>
              </a:rPr>
              <a:t>Only the bits necessary to run application within container space</a:t>
            </a:r>
            <a:endParaRPr lang="en-US" sz="3600" dirty="0" smtClean="0">
              <a:solidFill>
                <a:srgbClr val="1A1A1A"/>
              </a:solidFill>
              <a:latin typeface="Calibri"/>
              <a:ea typeface="Calibri"/>
              <a:cs typeface="Calibri"/>
              <a:sym typeface="Calibri"/>
            </a:endParaRP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Container </a:t>
            </a:r>
            <a:r>
              <a:rPr lang="en-US" sz="3600" dirty="0" smtClean="0">
                <a:solidFill>
                  <a:srgbClr val="1A1A1A"/>
                </a:solidFill>
                <a:latin typeface="Calibri"/>
                <a:ea typeface="Calibri"/>
                <a:cs typeface="Calibri"/>
                <a:sym typeface="Calibri"/>
              </a:rPr>
              <a:t>run-time</a:t>
            </a:r>
          </a:p>
          <a:p>
            <a:pPr marL="977900" lvl="1" indent="-515619">
              <a:spcBef>
                <a:spcPts val="0"/>
              </a:spcBef>
              <a:buSzPct val="100000"/>
            </a:pPr>
            <a:r>
              <a:rPr lang="en-US" sz="3600" dirty="0" smtClean="0">
                <a:solidFill>
                  <a:srgbClr val="1A1A1A"/>
                </a:solidFill>
                <a:latin typeface="Calibri"/>
                <a:ea typeface="Calibri"/>
                <a:cs typeface="Calibri"/>
                <a:sym typeface="Calibri"/>
              </a:rPr>
              <a:t>Environment parameters, software defined networking, provisioning scripts</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Container discovery</a:t>
            </a:r>
          </a:p>
          <a:p>
            <a:pPr marL="977900" lvl="1" indent="-515619">
              <a:spcBef>
                <a:spcPts val="0"/>
              </a:spcBef>
              <a:buSzPct val="100000"/>
            </a:pPr>
            <a:r>
              <a:rPr lang="en-US" sz="3600" dirty="0" smtClean="0">
                <a:solidFill>
                  <a:srgbClr val="1A1A1A"/>
                </a:solidFill>
                <a:latin typeface="Calibri"/>
                <a:ea typeface="Calibri"/>
                <a:cs typeface="Calibri"/>
                <a:sym typeface="Calibri"/>
              </a:rPr>
              <a:t>Find and download a container image</a:t>
            </a:r>
            <a:endParaRPr lang="en-US" sz="3600" dirty="0">
              <a:solidFill>
                <a:srgbClr val="1A1A1A"/>
              </a:solidFill>
              <a:latin typeface="Calibri"/>
              <a:ea typeface="Calibri"/>
              <a:cs typeface="Calibri"/>
              <a:sym typeface="Calibri"/>
            </a:endParaRPr>
          </a:p>
          <a:p>
            <a:pPr marL="0" marR="0" lvl="0" indent="0" algn="l" rtl="0">
              <a:lnSpc>
                <a:spcPct val="100000"/>
              </a:lnSpc>
              <a:spcBef>
                <a:spcPts val="0"/>
              </a:spcBef>
              <a:spcAft>
                <a:spcPts val="0"/>
              </a:spcAft>
              <a:buNone/>
            </a:pPr>
            <a:endParaRPr sz="3600" dirty="0">
              <a:solidFill>
                <a:srgbClr val="1A1A1A"/>
              </a:solidFill>
              <a:latin typeface="Calibri"/>
              <a:ea typeface="Calibri"/>
              <a:cs typeface="Calibri"/>
              <a:sym typeface="Calibri"/>
            </a:endParaRPr>
          </a:p>
        </p:txBody>
      </p:sp>
      <p:pic>
        <p:nvPicPr>
          <p:cNvPr id="2" name="Picture 1" descr="larger-14-Docker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700" y="41245"/>
            <a:ext cx="7531100" cy="3683000"/>
          </a:xfrm>
          <a:prstGeom prst="rect">
            <a:avLst/>
          </a:prstGeom>
        </p:spPr>
      </p:pic>
    </p:spTree>
    <p:extLst>
      <p:ext uri="{BB962C8B-B14F-4D97-AF65-F5344CB8AC3E}">
        <p14:creationId xmlns:p14="http://schemas.microsoft.com/office/powerpoint/2010/main" val="8554912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25" name="Shape 325"/>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smtClean="0">
                <a:solidFill>
                  <a:srgbClr val="FF5308"/>
                </a:solidFill>
                <a:latin typeface="Calibri"/>
                <a:ea typeface="Calibri"/>
                <a:cs typeface="Calibri"/>
                <a:sym typeface="Calibri"/>
              </a:rPr>
              <a:t>Visualizing </a:t>
            </a:r>
            <a:r>
              <a:rPr lang="en-US" sz="5200" b="1" dirty="0" err="1" smtClean="0">
                <a:solidFill>
                  <a:srgbClr val="FF5308"/>
                </a:solidFill>
                <a:latin typeface="Calibri"/>
                <a:ea typeface="Calibri"/>
                <a:cs typeface="Calibri"/>
                <a:sym typeface="Calibri"/>
              </a:rPr>
              <a:t>Docker</a:t>
            </a:r>
            <a:r>
              <a:rPr lang="en-US" sz="5200" b="1" dirty="0" smtClean="0">
                <a:solidFill>
                  <a:srgbClr val="FF5308"/>
                </a:solidFill>
                <a:latin typeface="Calibri"/>
                <a:ea typeface="Calibri"/>
                <a:cs typeface="Calibri"/>
                <a:sym typeface="Calibri"/>
              </a:rPr>
              <a:t> @ runtime </a:t>
            </a:r>
            <a:endParaRPr lang="en-US" sz="5200" b="1" dirty="0">
              <a:solidFill>
                <a:srgbClr val="FF5308"/>
              </a:solidFill>
              <a:latin typeface="Calibri"/>
              <a:ea typeface="Calibri"/>
              <a:cs typeface="Calibri"/>
              <a:sym typeface="Calibri"/>
            </a:endParaRPr>
          </a:p>
        </p:txBody>
      </p:sp>
      <p:pic>
        <p:nvPicPr>
          <p:cNvPr id="326" name="Shape 326"/>
          <p:cNvPicPr preferRelativeResize="0"/>
          <p:nvPr/>
        </p:nvPicPr>
        <p:blipFill>
          <a:blip r:embed="rId3">
            <a:alphaModFix/>
          </a:blip>
          <a:stretch>
            <a:fillRect/>
          </a:stretch>
        </p:blipFill>
        <p:spPr>
          <a:xfrm>
            <a:off x="533400" y="1341225"/>
            <a:ext cx="11952049" cy="7071150"/>
          </a:xfrm>
          <a:prstGeom prst="rect">
            <a:avLst/>
          </a:prstGeom>
          <a:noFill/>
          <a:ln>
            <a:noFill/>
          </a:ln>
        </p:spPr>
      </p:pic>
    </p:spTree>
    <p:extLst>
      <p:ext uri="{BB962C8B-B14F-4D97-AF65-F5344CB8AC3E}">
        <p14:creationId xmlns:p14="http://schemas.microsoft.com/office/powerpoint/2010/main" val="37888563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32" name="Shape 332"/>
          <p:cNvSpPr txBox="1">
            <a:spLocks noGrp="1"/>
          </p:cNvSpPr>
          <p:nvPr>
            <p:ph type="title"/>
          </p:nvPr>
        </p:nvSpPr>
        <p:spPr>
          <a:xfrm>
            <a:off x="153986" y="364097"/>
            <a:ext cx="11530114"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err="1" smtClean="0">
                <a:solidFill>
                  <a:srgbClr val="FF5308"/>
                </a:solidFill>
                <a:latin typeface="Calibri"/>
                <a:ea typeface="Calibri"/>
                <a:cs typeface="Calibri"/>
                <a:sym typeface="Calibri"/>
              </a:rPr>
              <a:t>Docker</a:t>
            </a:r>
            <a:r>
              <a:rPr lang="en-US" sz="5200" b="1" dirty="0" smtClean="0">
                <a:solidFill>
                  <a:srgbClr val="FF5308"/>
                </a:solidFill>
                <a:latin typeface="Calibri"/>
                <a:ea typeface="Calibri"/>
                <a:cs typeface="Calibri"/>
                <a:sym typeface="Calibri"/>
              </a:rPr>
              <a:t> Streamlines Image Management</a:t>
            </a:r>
            <a:endParaRPr lang="en-US" sz="5200" b="1" dirty="0">
              <a:solidFill>
                <a:srgbClr val="FF5308"/>
              </a:solidFill>
              <a:latin typeface="Calibri"/>
              <a:ea typeface="Calibri"/>
              <a:cs typeface="Calibri"/>
              <a:sym typeface="Calibri"/>
            </a:endParaRPr>
          </a:p>
        </p:txBody>
      </p:sp>
      <p:pic>
        <p:nvPicPr>
          <p:cNvPr id="333" name="Shape 333"/>
          <p:cNvPicPr preferRelativeResize="0"/>
          <p:nvPr/>
        </p:nvPicPr>
        <p:blipFill>
          <a:blip r:embed="rId3">
            <a:alphaModFix/>
          </a:blip>
          <a:stretch>
            <a:fillRect/>
          </a:stretch>
        </p:blipFill>
        <p:spPr>
          <a:xfrm>
            <a:off x="533400" y="1537162"/>
            <a:ext cx="9904800" cy="7737724"/>
          </a:xfrm>
          <a:prstGeom prst="rect">
            <a:avLst/>
          </a:prstGeom>
          <a:noFill/>
          <a:ln>
            <a:noFill/>
          </a:ln>
        </p:spPr>
      </p:pic>
    </p:spTree>
    <p:extLst>
      <p:ext uri="{BB962C8B-B14F-4D97-AF65-F5344CB8AC3E}">
        <p14:creationId xmlns:p14="http://schemas.microsoft.com/office/powerpoint/2010/main" val="33024758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39" name="Shape 339"/>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a:solidFill>
                  <a:srgbClr val="FF5308"/>
                </a:solidFill>
                <a:latin typeface="Calibri"/>
                <a:ea typeface="Calibri"/>
                <a:cs typeface="Calibri"/>
                <a:sym typeface="Calibri"/>
              </a:rPr>
              <a:t>What is CoreOS?</a:t>
            </a:r>
          </a:p>
        </p:txBody>
      </p:sp>
      <p:pic>
        <p:nvPicPr>
          <p:cNvPr id="340" name="Shape 340"/>
          <p:cNvPicPr preferRelativeResize="0"/>
          <p:nvPr/>
        </p:nvPicPr>
        <p:blipFill>
          <a:blip r:embed="rId3">
            <a:alphaModFix/>
          </a:blip>
          <a:stretch>
            <a:fillRect/>
          </a:stretch>
        </p:blipFill>
        <p:spPr>
          <a:xfrm>
            <a:off x="-329582" y="1079500"/>
            <a:ext cx="8304368" cy="8242298"/>
          </a:xfrm>
          <a:prstGeom prst="rect">
            <a:avLst/>
          </a:prstGeom>
          <a:noFill/>
          <a:ln>
            <a:noFill/>
          </a:ln>
        </p:spPr>
      </p:pic>
      <p:sp>
        <p:nvSpPr>
          <p:cNvPr id="5" name="Shape 43"/>
          <p:cNvSpPr txBox="1">
            <a:spLocks noGrp="1"/>
          </p:cNvSpPr>
          <p:nvPr>
            <p:ph type="body" idx="1"/>
          </p:nvPr>
        </p:nvSpPr>
        <p:spPr>
          <a:xfrm>
            <a:off x="7048787" y="1505422"/>
            <a:ext cx="5208280" cy="7531520"/>
          </a:xfrm>
          <a:prstGeom prst="rect">
            <a:avLst/>
          </a:prstGeom>
        </p:spPr>
        <p:txBody>
          <a:bodyPr lIns="130025" tIns="130025" rIns="130025" bIns="130025" anchor="t" anchorCtr="0">
            <a:noAutofit/>
          </a:bodyPr>
          <a:lstStyle/>
          <a:p>
            <a:pPr marL="650230" indent="-541858">
              <a:buClr>
                <a:srgbClr val="3F3F3F"/>
              </a:buClr>
              <a:buSzPct val="100000"/>
              <a:buFont typeface="Calibri"/>
              <a:buChar char="●"/>
            </a:pPr>
            <a:r>
              <a:rPr lang="en-US" sz="3400" dirty="0" err="1"/>
              <a:t>Systemd</a:t>
            </a:r>
            <a:r>
              <a:rPr lang="en-US" sz="3400" dirty="0"/>
              <a:t> – container bootstrapping</a:t>
            </a:r>
          </a:p>
          <a:p>
            <a:pPr marL="650230" indent="-541858">
              <a:buClr>
                <a:srgbClr val="3F3F3F"/>
              </a:buClr>
              <a:buSzPct val="100000"/>
              <a:buFont typeface="Calibri"/>
              <a:buChar char="●"/>
            </a:pPr>
            <a:r>
              <a:rPr lang="en-US" sz="3400" dirty="0" smtClean="0"/>
              <a:t>Fleet – container scheduling </a:t>
            </a:r>
          </a:p>
          <a:p>
            <a:pPr marL="650230" indent="-541858">
              <a:buClr>
                <a:srgbClr val="3F3F3F"/>
              </a:buClr>
              <a:buSzPct val="100000"/>
              <a:buFont typeface="Calibri"/>
              <a:buChar char="●"/>
            </a:pPr>
            <a:r>
              <a:rPr lang="en-US" sz="3400" dirty="0" err="1" smtClean="0"/>
              <a:t>Etcd</a:t>
            </a:r>
            <a:r>
              <a:rPr lang="en-US" sz="3400" dirty="0" smtClean="0"/>
              <a:t> – discovering configuration values</a:t>
            </a:r>
            <a:endParaRPr lang="en-US" sz="2800" dirty="0"/>
          </a:p>
          <a:p>
            <a:pPr marL="650230" indent="-541858">
              <a:buClr>
                <a:srgbClr val="3F3F3F"/>
              </a:buClr>
              <a:buSzPct val="100000"/>
              <a:buFont typeface="Calibri"/>
              <a:buChar char="●"/>
            </a:pPr>
            <a:r>
              <a:rPr lang="en-US" sz="3400" dirty="0"/>
              <a:t>Flannel – overlay a software defined network fabric </a:t>
            </a:r>
          </a:p>
          <a:p>
            <a:pPr marL="650230" indent="-541858">
              <a:buClr>
                <a:srgbClr val="3F3F3F"/>
              </a:buClr>
              <a:buSzPct val="100000"/>
              <a:buFont typeface="Calibri"/>
              <a:buChar char="●"/>
            </a:pPr>
            <a:endParaRPr lang="en-US" sz="3400" dirty="0"/>
          </a:p>
          <a:p>
            <a:endParaRPr lang="en-US" sz="3400" dirty="0"/>
          </a:p>
        </p:txBody>
      </p:sp>
    </p:spTree>
    <p:extLst>
      <p:ext uri="{BB962C8B-B14F-4D97-AF65-F5344CB8AC3E}">
        <p14:creationId xmlns:p14="http://schemas.microsoft.com/office/powerpoint/2010/main" val="9520221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46" name="Shape 346"/>
          <p:cNvSpPr txBox="1">
            <a:spLocks noGrp="1"/>
          </p:cNvSpPr>
          <p:nvPr>
            <p:ph type="title"/>
          </p:nvPr>
        </p:nvSpPr>
        <p:spPr>
          <a:xfrm>
            <a:off x="157128"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4800" b="1" dirty="0" smtClean="0">
                <a:solidFill>
                  <a:srgbClr val="FF5308"/>
                </a:solidFill>
                <a:latin typeface="Calibri"/>
                <a:ea typeface="Calibri"/>
                <a:cs typeface="Calibri"/>
                <a:sym typeface="Calibri"/>
              </a:rPr>
              <a:t>Scale Out with </a:t>
            </a:r>
            <a:r>
              <a:rPr lang="en-US" sz="4800" b="1" dirty="0" err="1" smtClean="0">
                <a:solidFill>
                  <a:srgbClr val="FF5308"/>
                </a:solidFill>
                <a:latin typeface="Calibri"/>
                <a:ea typeface="Calibri"/>
                <a:cs typeface="Calibri"/>
                <a:sym typeface="Calibri"/>
              </a:rPr>
              <a:t>CoreOS</a:t>
            </a:r>
            <a:r>
              <a:rPr lang="en-US" sz="4800" b="1" dirty="0" smtClean="0">
                <a:solidFill>
                  <a:srgbClr val="FF5308"/>
                </a:solidFill>
                <a:latin typeface="Calibri"/>
                <a:ea typeface="Calibri"/>
                <a:cs typeface="Calibri"/>
                <a:sym typeface="Calibri"/>
              </a:rPr>
              <a:t> Clustering and </a:t>
            </a:r>
            <a:r>
              <a:rPr lang="en-US" sz="4800" b="1" dirty="0" err="1" smtClean="0">
                <a:solidFill>
                  <a:srgbClr val="FF5308"/>
                </a:solidFill>
                <a:latin typeface="Calibri"/>
                <a:ea typeface="Calibri"/>
                <a:cs typeface="Calibri"/>
                <a:sym typeface="Calibri"/>
              </a:rPr>
              <a:t>etcd</a:t>
            </a:r>
            <a:endParaRPr lang="en-US" sz="4800" b="1" dirty="0">
              <a:solidFill>
                <a:srgbClr val="FF5308"/>
              </a:solidFill>
              <a:latin typeface="Calibri"/>
              <a:ea typeface="Calibri"/>
              <a:cs typeface="Calibri"/>
              <a:sym typeface="Calibri"/>
            </a:endParaRPr>
          </a:p>
        </p:txBody>
      </p:sp>
      <p:pic>
        <p:nvPicPr>
          <p:cNvPr id="347" name="Shape 347"/>
          <p:cNvPicPr preferRelativeResize="0"/>
          <p:nvPr/>
        </p:nvPicPr>
        <p:blipFill>
          <a:blip r:embed="rId3">
            <a:alphaModFix/>
          </a:blip>
          <a:stretch>
            <a:fillRect/>
          </a:stretch>
        </p:blipFill>
        <p:spPr>
          <a:xfrm>
            <a:off x="764200" y="1417112"/>
            <a:ext cx="11053275" cy="6919375"/>
          </a:xfrm>
          <a:prstGeom prst="rect">
            <a:avLst/>
          </a:prstGeom>
          <a:noFill/>
          <a:ln>
            <a:noFill/>
          </a:ln>
        </p:spPr>
      </p:pic>
    </p:spTree>
    <p:extLst>
      <p:ext uri="{BB962C8B-B14F-4D97-AF65-F5344CB8AC3E}">
        <p14:creationId xmlns:p14="http://schemas.microsoft.com/office/powerpoint/2010/main" val="6081215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74" name="Shape 374"/>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smtClean="0">
                <a:solidFill>
                  <a:srgbClr val="FF5308"/>
                </a:solidFill>
                <a:latin typeface="Calibri"/>
                <a:ea typeface="Calibri"/>
                <a:cs typeface="Calibri"/>
                <a:sym typeface="Calibri"/>
              </a:rPr>
              <a:t>Flannel in Action</a:t>
            </a:r>
            <a:endParaRPr lang="en-US" sz="5200" b="1" dirty="0">
              <a:solidFill>
                <a:srgbClr val="FF5308"/>
              </a:solidFill>
              <a:latin typeface="Calibri"/>
              <a:ea typeface="Calibri"/>
              <a:cs typeface="Calibri"/>
              <a:sym typeface="Calibri"/>
            </a:endParaRPr>
          </a:p>
        </p:txBody>
      </p:sp>
      <p:pic>
        <p:nvPicPr>
          <p:cNvPr id="375" name="Shape 375"/>
          <p:cNvPicPr preferRelativeResize="0"/>
          <p:nvPr/>
        </p:nvPicPr>
        <p:blipFill>
          <a:blip r:embed="rId3">
            <a:alphaModFix/>
          </a:blip>
          <a:stretch>
            <a:fillRect/>
          </a:stretch>
        </p:blipFill>
        <p:spPr>
          <a:xfrm>
            <a:off x="533400" y="1079501"/>
            <a:ext cx="11523400" cy="8112949"/>
          </a:xfrm>
          <a:prstGeom prst="rect">
            <a:avLst/>
          </a:prstGeom>
          <a:noFill/>
          <a:ln>
            <a:noFill/>
          </a:ln>
        </p:spPr>
      </p:pic>
    </p:spTree>
    <p:extLst>
      <p:ext uri="{BB962C8B-B14F-4D97-AF65-F5344CB8AC3E}">
        <p14:creationId xmlns:p14="http://schemas.microsoft.com/office/powerpoint/2010/main" val="41600942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pic>
        <p:nvPicPr>
          <p:cNvPr id="2" name="Picture 1" descr="kubernet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673" y="0"/>
            <a:ext cx="8750127" cy="9626600"/>
          </a:xfrm>
          <a:prstGeom prst="rect">
            <a:avLst/>
          </a:prstGeom>
        </p:spPr>
      </p:pic>
      <p:sp>
        <p:nvSpPr>
          <p:cNvPr id="7" name="Shape 43"/>
          <p:cNvSpPr txBox="1">
            <a:spLocks noGrp="1"/>
          </p:cNvSpPr>
          <p:nvPr>
            <p:ph type="body" idx="1"/>
          </p:nvPr>
        </p:nvSpPr>
        <p:spPr>
          <a:xfrm>
            <a:off x="153986" y="1790280"/>
            <a:ext cx="5208280" cy="7531520"/>
          </a:xfrm>
          <a:prstGeom prst="rect">
            <a:avLst/>
          </a:prstGeom>
        </p:spPr>
        <p:txBody>
          <a:bodyPr lIns="130025" tIns="130025" rIns="130025" bIns="130025" anchor="t" anchorCtr="0">
            <a:noAutofit/>
          </a:bodyPr>
          <a:lstStyle/>
          <a:p>
            <a:pPr marL="108372" indent="0">
              <a:buClr>
                <a:srgbClr val="3F3F3F"/>
              </a:buClr>
              <a:buSzPct val="100000"/>
              <a:buNone/>
            </a:pPr>
            <a:r>
              <a:rPr lang="en-US" sz="3400" b="1" dirty="0" smtClean="0"/>
              <a:t>Manage clusters and containers</a:t>
            </a:r>
          </a:p>
          <a:p>
            <a:pPr marL="650230" indent="-541858">
              <a:buClr>
                <a:srgbClr val="3F3F3F"/>
              </a:buClr>
              <a:buSzPct val="100000"/>
              <a:buFont typeface="Calibri"/>
              <a:buChar char="●"/>
            </a:pPr>
            <a:r>
              <a:rPr lang="en-US" sz="3400" dirty="0" smtClean="0"/>
              <a:t>Schedule</a:t>
            </a:r>
          </a:p>
          <a:p>
            <a:pPr marL="650230" indent="-541858">
              <a:buClr>
                <a:srgbClr val="3F3F3F"/>
              </a:buClr>
              <a:buSzPct val="100000"/>
              <a:buFont typeface="Calibri"/>
              <a:buChar char="●"/>
            </a:pPr>
            <a:r>
              <a:rPr lang="en-US" sz="3400" dirty="0" smtClean="0"/>
              <a:t>Control</a:t>
            </a:r>
            <a:endParaRPr lang="en-US" sz="3400" dirty="0"/>
          </a:p>
          <a:p>
            <a:pPr marL="108372" indent="0">
              <a:buClr>
                <a:srgbClr val="3F3F3F"/>
              </a:buClr>
              <a:buSzPct val="100000"/>
              <a:buNone/>
            </a:pPr>
            <a:r>
              <a:rPr lang="en-US" sz="3400" b="1" dirty="0"/>
              <a:t>Concepts</a:t>
            </a:r>
          </a:p>
          <a:p>
            <a:pPr marL="650230" indent="-541858">
              <a:buClr>
                <a:srgbClr val="3F3F3F"/>
              </a:buClr>
              <a:buSzPct val="100000"/>
              <a:buFont typeface="Calibri"/>
              <a:buChar char="●"/>
            </a:pPr>
            <a:r>
              <a:rPr lang="en-US" sz="3400" dirty="0"/>
              <a:t>Pods</a:t>
            </a:r>
          </a:p>
          <a:p>
            <a:pPr marL="650230" indent="-541858">
              <a:buClr>
                <a:srgbClr val="3F3F3F"/>
              </a:buClr>
              <a:buSzPct val="100000"/>
              <a:buFont typeface="Calibri"/>
              <a:buChar char="●"/>
            </a:pPr>
            <a:r>
              <a:rPr lang="en-US" sz="3400" dirty="0"/>
              <a:t>Labels</a:t>
            </a:r>
          </a:p>
          <a:p>
            <a:pPr marL="650230" indent="-541858">
              <a:buClr>
                <a:srgbClr val="3F3F3F"/>
              </a:buClr>
              <a:buSzPct val="100000"/>
              <a:buFont typeface="Calibri"/>
              <a:buChar char="●"/>
            </a:pPr>
            <a:r>
              <a:rPr lang="en-US" sz="3400" dirty="0"/>
              <a:t>Nodes</a:t>
            </a:r>
            <a:endParaRPr lang="en-US" sz="3400" dirty="0"/>
          </a:p>
          <a:p>
            <a:pPr marL="650230" indent="-541858">
              <a:buClr>
                <a:srgbClr val="3F3F3F"/>
              </a:buClr>
              <a:buSzPct val="100000"/>
              <a:buFont typeface="Calibri"/>
              <a:buChar char="●"/>
            </a:pPr>
            <a:endParaRPr lang="en-US" sz="3400" dirty="0"/>
          </a:p>
          <a:p>
            <a:endParaRPr lang="en-US" sz="3400" dirty="0"/>
          </a:p>
        </p:txBody>
      </p:sp>
      <p:sp>
        <p:nvSpPr>
          <p:cNvPr id="210" name="Shape 210"/>
          <p:cNvSpPr txBox="1">
            <a:spLocks noGrp="1"/>
          </p:cNvSpPr>
          <p:nvPr>
            <p:ph type="title"/>
          </p:nvPr>
        </p:nvSpPr>
        <p:spPr>
          <a:xfrm>
            <a:off x="107372" y="-50071"/>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400" b="1" dirty="0" smtClean="0">
                <a:solidFill>
                  <a:srgbClr val="FF5308"/>
                </a:solidFill>
                <a:latin typeface="Calibri"/>
                <a:ea typeface="Calibri"/>
                <a:cs typeface="Calibri"/>
                <a:sym typeface="Calibri"/>
              </a:rPr>
              <a:t>Why add </a:t>
            </a:r>
            <a:r>
              <a:rPr lang="en-US" sz="5400" b="1" dirty="0" err="1" smtClean="0">
                <a:solidFill>
                  <a:srgbClr val="FF5308"/>
                </a:solidFill>
                <a:latin typeface="Calibri"/>
                <a:ea typeface="Calibri"/>
                <a:cs typeface="Calibri"/>
                <a:sym typeface="Calibri"/>
              </a:rPr>
              <a:t>Kubernetes</a:t>
            </a:r>
            <a:r>
              <a:rPr lang="en-US" sz="5400" b="1" dirty="0" smtClean="0">
                <a:solidFill>
                  <a:srgbClr val="FF5308"/>
                </a:solidFill>
                <a:latin typeface="Calibri"/>
                <a:ea typeface="Calibri"/>
                <a:cs typeface="Calibri"/>
                <a:sym typeface="Calibri"/>
              </a:rPr>
              <a:t>?</a:t>
            </a:r>
            <a:endParaRPr lang="en-US" sz="5400" b="1" dirty="0">
              <a:solidFill>
                <a:srgbClr val="FF5308"/>
              </a:solidFill>
              <a:latin typeface="Calibri"/>
              <a:ea typeface="Calibri"/>
              <a:cs typeface="Calibri"/>
              <a:sym typeface="Calibri"/>
            </a:endParaRPr>
          </a:p>
        </p:txBody>
      </p:sp>
    </p:spTree>
    <p:extLst>
      <p:ext uri="{BB962C8B-B14F-4D97-AF65-F5344CB8AC3E}">
        <p14:creationId xmlns:p14="http://schemas.microsoft.com/office/powerpoint/2010/main" val="28253851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60" name="Shape 360"/>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a:solidFill>
                  <a:srgbClr val="FF5308"/>
                </a:solidFill>
                <a:latin typeface="Calibri"/>
                <a:ea typeface="Calibri"/>
                <a:cs typeface="Calibri"/>
                <a:sym typeface="Calibri"/>
              </a:rPr>
              <a:t>Kubernetes with CoreOS</a:t>
            </a:r>
          </a:p>
        </p:txBody>
      </p:sp>
      <p:pic>
        <p:nvPicPr>
          <p:cNvPr id="361" name="Shape 361"/>
          <p:cNvPicPr preferRelativeResize="0"/>
          <p:nvPr/>
        </p:nvPicPr>
        <p:blipFill>
          <a:blip r:embed="rId3">
            <a:alphaModFix/>
          </a:blip>
          <a:stretch>
            <a:fillRect/>
          </a:stretch>
        </p:blipFill>
        <p:spPr>
          <a:xfrm>
            <a:off x="1951895" y="1458042"/>
            <a:ext cx="8131014" cy="6745510"/>
          </a:xfrm>
          <a:prstGeom prst="rect">
            <a:avLst/>
          </a:prstGeom>
          <a:noFill/>
          <a:ln>
            <a:noFill/>
          </a:ln>
        </p:spPr>
      </p:pic>
    </p:spTree>
    <p:extLst>
      <p:ext uri="{BB962C8B-B14F-4D97-AF65-F5344CB8AC3E}">
        <p14:creationId xmlns:p14="http://schemas.microsoft.com/office/powerpoint/2010/main" val="19234689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4" name="Shape 354"/>
          <p:cNvPicPr preferRelativeResize="0"/>
          <p:nvPr/>
        </p:nvPicPr>
        <p:blipFill>
          <a:blip r:embed="rId3">
            <a:alphaModFix/>
          </a:blip>
          <a:stretch>
            <a:fillRect/>
          </a:stretch>
        </p:blipFill>
        <p:spPr>
          <a:xfrm>
            <a:off x="42337" y="88901"/>
            <a:ext cx="12975698" cy="9676770"/>
          </a:xfrm>
          <a:prstGeom prst="rect">
            <a:avLst/>
          </a:prstGeom>
          <a:noFill/>
          <a:ln>
            <a:noFill/>
          </a:ln>
        </p:spPr>
      </p:pic>
      <p:sp>
        <p:nvSpPr>
          <p:cNvPr id="352" name="Shape 352"/>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53" name="Shape 353"/>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err="1" smtClean="0">
                <a:solidFill>
                  <a:srgbClr val="FF5308"/>
                </a:solidFill>
                <a:latin typeface="Calibri"/>
                <a:ea typeface="Calibri"/>
                <a:cs typeface="Calibri"/>
                <a:sym typeface="Calibri"/>
              </a:rPr>
              <a:t>Kubernetes</a:t>
            </a:r>
            <a:r>
              <a:rPr lang="en-US" sz="5200" b="1" dirty="0">
                <a:solidFill>
                  <a:srgbClr val="FF5308"/>
                </a:solidFill>
                <a:latin typeface="Calibri"/>
                <a:ea typeface="Calibri"/>
                <a:cs typeface="Calibri"/>
                <a:sym typeface="Calibri"/>
              </a:rPr>
              <a:t> </a:t>
            </a:r>
            <a:r>
              <a:rPr lang="en-US" sz="5200" b="1" dirty="0" smtClean="0">
                <a:solidFill>
                  <a:srgbClr val="FF5308"/>
                </a:solidFill>
                <a:latin typeface="Calibri"/>
                <a:ea typeface="Calibri"/>
                <a:cs typeface="Calibri"/>
                <a:sym typeface="Calibri"/>
              </a:rPr>
              <a:t>in Action</a:t>
            </a:r>
            <a:endParaRPr lang="en-US" sz="5200" b="1" dirty="0">
              <a:solidFill>
                <a:srgbClr val="FF5308"/>
              </a:solidFill>
              <a:latin typeface="Calibri"/>
              <a:ea typeface="Calibri"/>
              <a:cs typeface="Calibri"/>
              <a:sym typeface="Calibri"/>
            </a:endParaRPr>
          </a:p>
        </p:txBody>
      </p:sp>
      <p:sp>
        <p:nvSpPr>
          <p:cNvPr id="2" name="TextBox 1"/>
          <p:cNvSpPr txBox="1"/>
          <p:nvPr/>
        </p:nvSpPr>
        <p:spPr>
          <a:xfrm>
            <a:off x="16026" y="9430247"/>
            <a:ext cx="7000296" cy="307777"/>
          </a:xfrm>
          <a:prstGeom prst="rect">
            <a:avLst/>
          </a:prstGeom>
          <a:noFill/>
        </p:spPr>
        <p:txBody>
          <a:bodyPr wrap="none" rtlCol="0">
            <a:spAutoFit/>
          </a:bodyPr>
          <a:lstStyle/>
          <a:p>
            <a:r>
              <a:rPr lang="en-US" dirty="0"/>
              <a:t>Source: https://</a:t>
            </a:r>
            <a:r>
              <a:rPr lang="en-US" dirty="0" err="1"/>
              <a:t>github.com</a:t>
            </a:r>
            <a:r>
              <a:rPr lang="en-US" dirty="0"/>
              <a:t>/</a:t>
            </a:r>
            <a:r>
              <a:rPr lang="en-US" dirty="0" err="1"/>
              <a:t>GoogleCloudPlatform</a:t>
            </a:r>
            <a:r>
              <a:rPr lang="en-US" dirty="0"/>
              <a:t>/</a:t>
            </a:r>
            <a:r>
              <a:rPr lang="en-US" dirty="0" err="1"/>
              <a:t>kubernetes</a:t>
            </a:r>
            <a:r>
              <a:rPr lang="en-US" dirty="0"/>
              <a:t>/blob/master/</a:t>
            </a:r>
            <a:r>
              <a:rPr lang="en-US" dirty="0" err="1"/>
              <a:t>DESIGN.md</a:t>
            </a:r>
            <a:endParaRPr lang="en-US" dirty="0"/>
          </a:p>
        </p:txBody>
      </p:sp>
    </p:spTree>
    <p:extLst>
      <p:ext uri="{BB962C8B-B14F-4D97-AF65-F5344CB8AC3E}">
        <p14:creationId xmlns:p14="http://schemas.microsoft.com/office/powerpoint/2010/main" val="4409110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bwMode="auto">
          <a:xfrm>
            <a:off x="153988" y="9321800"/>
            <a:ext cx="346075" cy="3810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eaLnBrk="0" hangingPunct="0">
              <a:defRPr sz="1400">
                <a:solidFill>
                  <a:srgbClr val="000000"/>
                </a:solidFill>
                <a:latin typeface="Arial" charset="0"/>
                <a:ea typeface="ＭＳ Ｐゴシック" charset="0"/>
                <a:cs typeface="ＭＳ Ｐゴシック" charset="0"/>
                <a:sym typeface="Arial" charset="0"/>
              </a:defRPr>
            </a:lvl1pPr>
            <a:lvl2pPr marL="742912" indent="-285736" eaLnBrk="0" hangingPunct="0">
              <a:defRPr sz="1400">
                <a:solidFill>
                  <a:srgbClr val="000000"/>
                </a:solidFill>
                <a:latin typeface="Arial" charset="0"/>
                <a:ea typeface="ＭＳ Ｐゴシック" charset="0"/>
                <a:sym typeface="Arial" charset="0"/>
              </a:defRPr>
            </a:lvl2pPr>
            <a:lvl3pPr marL="1142941" indent="-228589" eaLnBrk="0" hangingPunct="0">
              <a:defRPr sz="1400">
                <a:solidFill>
                  <a:srgbClr val="000000"/>
                </a:solidFill>
                <a:latin typeface="Arial" charset="0"/>
                <a:ea typeface="ＭＳ Ｐゴシック" charset="0"/>
                <a:sym typeface="Arial" charset="0"/>
              </a:defRPr>
            </a:lvl3pPr>
            <a:lvl4pPr marL="1600119" indent="-228589" eaLnBrk="0" hangingPunct="0">
              <a:defRPr sz="1400">
                <a:solidFill>
                  <a:srgbClr val="000000"/>
                </a:solidFill>
                <a:latin typeface="Arial" charset="0"/>
                <a:ea typeface="ＭＳ Ｐゴシック" charset="0"/>
                <a:sym typeface="Arial" charset="0"/>
              </a:defRPr>
            </a:lvl4pPr>
            <a:lvl5pPr marL="2057295" indent="-228589" eaLnBrk="0" hangingPunct="0">
              <a:defRPr sz="1400">
                <a:solidFill>
                  <a:srgbClr val="000000"/>
                </a:solidFill>
                <a:latin typeface="Arial" charset="0"/>
                <a:ea typeface="ＭＳ Ｐゴシック" charset="0"/>
                <a:sym typeface="Arial" charset="0"/>
              </a:defRPr>
            </a:lvl5pPr>
            <a:lvl6pPr marL="2514471" indent="-228589"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649" indent="-228589"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8825" indent="-228589"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001" indent="-228589"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fld id="{9941AF70-C9CB-4249-8BC2-2AA955004C2E}" type="slidenum">
              <a:rPr lang="en-US"/>
              <a:pPr eaLnBrk="1" hangingPunct="1"/>
              <a:t>1</a:t>
            </a:fld>
            <a:endParaRPr lang="en-US"/>
          </a:p>
        </p:txBody>
      </p:sp>
      <p:sp>
        <p:nvSpPr>
          <p:cNvPr id="33794" name="Rectangle 1"/>
          <p:cNvSpPr txBox="1">
            <a:spLocks noGrp="1" noChangeArrowheads="1"/>
          </p:cNvSpPr>
          <p:nvPr>
            <p:ph type="title"/>
          </p:nvPr>
        </p:nvSpPr>
        <p:spPr/>
        <p:txBody>
          <a:bodyPr/>
          <a:lstStyle/>
          <a:p>
            <a:pPr eaLnBrk="1" hangingPunct="1">
              <a:spcBef>
                <a:spcPct val="0"/>
              </a:spcBef>
              <a:spcAft>
                <a:spcPct val="0"/>
              </a:spcAft>
            </a:pPr>
            <a:r>
              <a:rPr lang="en-US" sz="5400" dirty="0">
                <a:solidFill>
                  <a:srgbClr val="FF6600"/>
                </a:solidFill>
                <a:latin typeface="Calibri" charset="0"/>
              </a:rPr>
              <a:t>About the Presenter</a:t>
            </a:r>
          </a:p>
        </p:txBody>
      </p:sp>
      <p:sp>
        <p:nvSpPr>
          <p:cNvPr id="33795" name="Rectangle 2"/>
          <p:cNvSpPr>
            <a:spLocks noGrp="1" noChangeArrowheads="1"/>
          </p:cNvSpPr>
          <p:nvPr>
            <p:ph type="body" idx="1"/>
          </p:nvPr>
        </p:nvSpPr>
        <p:spPr bwMode="auto">
          <a:xfrm>
            <a:off x="205363" y="946407"/>
            <a:ext cx="7789862" cy="85389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marL="215900" indent="0">
              <a:lnSpc>
                <a:spcPct val="120000"/>
              </a:lnSpc>
              <a:spcBef>
                <a:spcPts val="3000"/>
              </a:spcBef>
              <a:buSzPct val="80000"/>
              <a:buNone/>
            </a:pPr>
            <a:r>
              <a:rPr lang="en-US" sz="3600" b="1" dirty="0">
                <a:solidFill>
                  <a:srgbClr val="1A1A1A"/>
                </a:solidFill>
                <a:latin typeface="Calibri"/>
                <a:ea typeface="Calibri"/>
                <a:cs typeface="Calibri"/>
              </a:rPr>
              <a:t>Chris Haddad</a:t>
            </a:r>
          </a:p>
          <a:p>
            <a:pPr marL="685800" indent="-469900">
              <a:lnSpc>
                <a:spcPct val="120000"/>
              </a:lnSpc>
              <a:spcBef>
                <a:spcPts val="3000"/>
              </a:spcBef>
              <a:buSzPct val="80000"/>
            </a:pPr>
            <a:r>
              <a:rPr lang="en-US" sz="2700" dirty="0" smtClean="0">
                <a:solidFill>
                  <a:srgbClr val="1A1A1A"/>
                </a:solidFill>
                <a:latin typeface="Calibri"/>
                <a:ea typeface="Calibri"/>
                <a:cs typeface="Calibri"/>
              </a:rPr>
              <a:t>SaaS Pioneer</a:t>
            </a:r>
            <a:endParaRPr lang="en-US" sz="2700" dirty="0">
              <a:solidFill>
                <a:srgbClr val="1A1A1A"/>
              </a:solidFill>
              <a:latin typeface="Calibri"/>
              <a:ea typeface="Calibri"/>
              <a:cs typeface="Calibri"/>
            </a:endParaRPr>
          </a:p>
          <a:p>
            <a:pPr marL="685800" indent="-469900">
              <a:lnSpc>
                <a:spcPct val="120000"/>
              </a:lnSpc>
              <a:spcBef>
                <a:spcPts val="3000"/>
              </a:spcBef>
              <a:buSzPct val="80000"/>
            </a:pPr>
            <a:r>
              <a:rPr lang="en-US" sz="2700" dirty="0" smtClean="0">
                <a:solidFill>
                  <a:srgbClr val="1A1A1A"/>
                </a:solidFill>
                <a:latin typeface="Calibri"/>
                <a:ea typeface="Calibri"/>
                <a:cs typeface="Calibri"/>
              </a:rPr>
              <a:t>Helps drive Platform as a Service strategy at WSO2</a:t>
            </a:r>
            <a:endParaRPr lang="en-US" sz="2700" dirty="0">
              <a:solidFill>
                <a:srgbClr val="1A1A1A"/>
              </a:solidFill>
              <a:latin typeface="Calibri"/>
              <a:ea typeface="Calibri"/>
              <a:cs typeface="Calibri"/>
            </a:endParaRPr>
          </a:p>
          <a:p>
            <a:pPr marL="685800" indent="-469900">
              <a:lnSpc>
                <a:spcPct val="120000"/>
              </a:lnSpc>
              <a:spcBef>
                <a:spcPts val="3000"/>
              </a:spcBef>
              <a:buSzPct val="80000"/>
            </a:pPr>
            <a:r>
              <a:rPr lang="en-US" sz="2700" dirty="0">
                <a:solidFill>
                  <a:srgbClr val="1A1A1A"/>
                </a:solidFill>
                <a:latin typeface="Calibri"/>
                <a:ea typeface="Calibri"/>
                <a:cs typeface="Calibri"/>
              </a:rPr>
              <a:t>F500/G2000 Advisor</a:t>
            </a:r>
          </a:p>
          <a:p>
            <a:pPr marL="685800" indent="-469900">
              <a:lnSpc>
                <a:spcPct val="120000"/>
              </a:lnSpc>
              <a:spcBef>
                <a:spcPts val="3000"/>
              </a:spcBef>
              <a:buSzPct val="80000"/>
            </a:pPr>
            <a:r>
              <a:rPr lang="en-US" sz="2700" dirty="0" smtClean="0">
                <a:solidFill>
                  <a:srgbClr val="1A1A1A"/>
                </a:solidFill>
                <a:latin typeface="Calibri"/>
                <a:ea typeface="Calibri"/>
                <a:cs typeface="Calibri"/>
              </a:rPr>
              <a:t>Open Source Aficionado </a:t>
            </a:r>
            <a:endParaRPr lang="en-US" sz="2700" dirty="0">
              <a:solidFill>
                <a:srgbClr val="1A1A1A"/>
              </a:solidFill>
              <a:latin typeface="Calibri"/>
              <a:ea typeface="Calibri"/>
              <a:cs typeface="Calibri"/>
            </a:endParaRPr>
          </a:p>
        </p:txBody>
      </p:sp>
      <p:pic>
        <p:nvPicPr>
          <p:cNvPr id="33796" name="Content Placeholder 1" descr="chaddad.jpg"/>
          <p:cNvPicPr>
            <a:picLocks noGrp="1" noChangeAspect="1"/>
          </p:cNvPicPr>
          <p:nvPr>
            <p:ph/>
          </p:nvPr>
        </p:nvPicPr>
        <p:blipFill>
          <a:blip r:embed="rId2">
            <a:extLst>
              <a:ext uri="{28A0092B-C50C-407E-A947-70E740481C1C}">
                <a14:useLocalDpi xmlns:a14="http://schemas.microsoft.com/office/drawing/2010/main" val="0"/>
              </a:ext>
            </a:extLst>
          </a:blip>
          <a:srcRect t="12390" b="12390"/>
          <a:stretch>
            <a:fillRect/>
          </a:stretch>
        </p:blipFill>
        <p:spPr>
          <a:xfrm>
            <a:off x="8115301" y="1790701"/>
            <a:ext cx="3787775" cy="3949700"/>
          </a:xfrm>
          <a:noFill/>
        </p:spPr>
      </p:pic>
      <p:sp>
        <p:nvSpPr>
          <p:cNvPr id="2" name="TextBox 1"/>
          <p:cNvSpPr txBox="1"/>
          <p:nvPr/>
        </p:nvSpPr>
        <p:spPr>
          <a:xfrm>
            <a:off x="5577917" y="5827892"/>
            <a:ext cx="8223715" cy="4649477"/>
          </a:xfrm>
          <a:prstGeom prst="rect">
            <a:avLst/>
          </a:prstGeom>
          <a:noFill/>
        </p:spPr>
        <p:txBody>
          <a:bodyPr wrap="square" rtlCol="0">
            <a:spAutoFit/>
          </a:bodyPr>
          <a:lstStyle/>
          <a:p>
            <a:pPr marL="685800" indent="-469900">
              <a:lnSpc>
                <a:spcPct val="50000"/>
              </a:lnSpc>
              <a:spcBef>
                <a:spcPts val="3000"/>
              </a:spcBef>
              <a:buSzPct val="80000"/>
            </a:pPr>
            <a:r>
              <a:rPr lang="en-US" sz="3600" b="1" dirty="0">
                <a:solidFill>
                  <a:srgbClr val="1A1A1A"/>
                </a:solidFill>
                <a:latin typeface="Calibri"/>
                <a:ea typeface="Calibri"/>
                <a:cs typeface="Calibri"/>
              </a:rPr>
              <a:t>Learn more about me</a:t>
            </a:r>
          </a:p>
          <a:p>
            <a:pPr marL="685800" indent="-469900">
              <a:lnSpc>
                <a:spcPct val="50000"/>
              </a:lnSpc>
              <a:spcBef>
                <a:spcPts val="3000"/>
              </a:spcBef>
              <a:buSzPct val="80000"/>
            </a:pPr>
            <a:r>
              <a:rPr lang="en-US" sz="2800" dirty="0">
                <a:solidFill>
                  <a:srgbClr val="1A1A1A"/>
                </a:solidFill>
                <a:latin typeface="Calibri"/>
                <a:ea typeface="Calibri"/>
                <a:cs typeface="Calibri"/>
              </a:rPr>
              <a:t>Follow me @</a:t>
            </a:r>
            <a:r>
              <a:rPr lang="en-US" sz="2800" dirty="0" err="1">
                <a:solidFill>
                  <a:srgbClr val="1A1A1A"/>
                </a:solidFill>
                <a:latin typeface="Calibri"/>
                <a:ea typeface="Calibri"/>
                <a:cs typeface="Calibri"/>
              </a:rPr>
              <a:t>cobiacomm</a:t>
            </a:r>
            <a:r>
              <a:rPr lang="en-US" sz="2800" dirty="0">
                <a:solidFill>
                  <a:srgbClr val="1A1A1A"/>
                </a:solidFill>
                <a:latin typeface="Calibri"/>
                <a:ea typeface="Calibri"/>
                <a:cs typeface="Calibri"/>
              </a:rPr>
              <a:t> on Twitter</a:t>
            </a:r>
          </a:p>
          <a:p>
            <a:pPr marL="685800" indent="-469900">
              <a:lnSpc>
                <a:spcPct val="50000"/>
              </a:lnSpc>
              <a:spcBef>
                <a:spcPts val="3000"/>
              </a:spcBef>
              <a:buSzPct val="80000"/>
            </a:pPr>
            <a:r>
              <a:rPr lang="en-US" sz="2800" dirty="0">
                <a:solidFill>
                  <a:srgbClr val="1A1A1A"/>
                </a:solidFill>
                <a:latin typeface="Calibri"/>
                <a:ea typeface="Calibri"/>
                <a:cs typeface="Calibri"/>
                <a:hlinkClick r:id="rId3"/>
              </a:rPr>
              <a:t>Blog: http://blog.cobia.net/cobiacomm</a:t>
            </a:r>
            <a:endParaRPr lang="en-US" sz="2800" dirty="0">
              <a:solidFill>
                <a:srgbClr val="1A1A1A"/>
              </a:solidFill>
              <a:latin typeface="Calibri"/>
              <a:ea typeface="Calibri"/>
              <a:cs typeface="Calibri"/>
            </a:endParaRPr>
          </a:p>
          <a:p>
            <a:pPr marL="685800" indent="-469900">
              <a:lnSpc>
                <a:spcPct val="50000"/>
              </a:lnSpc>
              <a:spcBef>
                <a:spcPts val="3000"/>
              </a:spcBef>
              <a:buSzPct val="80000"/>
            </a:pPr>
            <a:r>
              <a:rPr lang="en-US" sz="2800" dirty="0">
                <a:solidFill>
                  <a:srgbClr val="1A1A1A"/>
                </a:solidFill>
                <a:latin typeface="Calibri"/>
                <a:ea typeface="Calibri"/>
                <a:cs typeface="Calibri"/>
              </a:rPr>
              <a:t>Decks: http://</a:t>
            </a:r>
            <a:r>
              <a:rPr lang="en-US" sz="2800" dirty="0" err="1">
                <a:solidFill>
                  <a:srgbClr val="1A1A1A"/>
                </a:solidFill>
                <a:latin typeface="Calibri"/>
                <a:ea typeface="Calibri"/>
                <a:cs typeface="Calibri"/>
              </a:rPr>
              <a:t>www.slideshare.net</a:t>
            </a:r>
            <a:r>
              <a:rPr lang="en-US" sz="2800" dirty="0">
                <a:solidFill>
                  <a:srgbClr val="1A1A1A"/>
                </a:solidFill>
                <a:latin typeface="Calibri"/>
                <a:ea typeface="Calibri"/>
                <a:cs typeface="Calibri"/>
              </a:rPr>
              <a:t>/</a:t>
            </a:r>
            <a:r>
              <a:rPr lang="en-US" sz="2800" dirty="0" err="1">
                <a:solidFill>
                  <a:srgbClr val="1A1A1A"/>
                </a:solidFill>
                <a:latin typeface="Calibri"/>
                <a:ea typeface="Calibri"/>
                <a:cs typeface="Calibri"/>
              </a:rPr>
              <a:t>cobiacomm</a:t>
            </a:r>
            <a:r>
              <a:rPr lang="en-US" sz="2800" dirty="0">
                <a:solidFill>
                  <a:srgbClr val="1A1A1A"/>
                </a:solidFill>
                <a:latin typeface="Calibri"/>
                <a:ea typeface="Calibri"/>
                <a:cs typeface="Calibri"/>
              </a:rPr>
              <a:t>/</a:t>
            </a:r>
          </a:p>
          <a:p>
            <a:pPr marL="685800" indent="-469900">
              <a:lnSpc>
                <a:spcPct val="50000"/>
              </a:lnSpc>
              <a:spcBef>
                <a:spcPts val="3000"/>
              </a:spcBef>
              <a:buSzPct val="80000"/>
            </a:pPr>
            <a:r>
              <a:rPr lang="en-US" sz="2800" dirty="0" err="1">
                <a:solidFill>
                  <a:srgbClr val="1A1A1A"/>
                </a:solidFill>
                <a:latin typeface="Calibri"/>
                <a:ea typeface="Calibri"/>
                <a:cs typeface="Calibri"/>
              </a:rPr>
              <a:t>Profle</a:t>
            </a:r>
            <a:r>
              <a:rPr lang="en-US" sz="2800" dirty="0">
                <a:solidFill>
                  <a:srgbClr val="1A1A1A"/>
                </a:solidFill>
                <a:latin typeface="Calibri"/>
                <a:ea typeface="Calibri"/>
                <a:cs typeface="Calibri"/>
              </a:rPr>
              <a:t>: </a:t>
            </a:r>
            <a:r>
              <a:rPr lang="en-US" sz="2800" dirty="0">
                <a:solidFill>
                  <a:srgbClr val="1A1A1A"/>
                </a:solidFill>
                <a:latin typeface="Calibri"/>
                <a:ea typeface="Calibri"/>
                <a:cs typeface="Calibri"/>
                <a:hlinkClick r:id="rId4"/>
              </a:rPr>
              <a:t>http://www.linkedin.com/in/cobiacomm/</a:t>
            </a:r>
            <a:r>
              <a:rPr lang="en-US" sz="2800" dirty="0">
                <a:solidFill>
                  <a:srgbClr val="1A1A1A"/>
                </a:solidFill>
                <a:latin typeface="Calibri"/>
                <a:ea typeface="Calibri"/>
                <a:cs typeface="Calibri"/>
              </a:rPr>
              <a:t> </a:t>
            </a:r>
          </a:p>
          <a:p>
            <a:pPr marL="685800" indent="-469900">
              <a:lnSpc>
                <a:spcPct val="50000"/>
              </a:lnSpc>
              <a:spcBef>
                <a:spcPts val="3000"/>
              </a:spcBef>
              <a:buSzPct val="80000"/>
            </a:pPr>
            <a:r>
              <a:rPr lang="en-US" sz="2800" dirty="0">
                <a:solidFill>
                  <a:srgbClr val="1A1A1A"/>
                </a:solidFill>
                <a:latin typeface="Calibri"/>
                <a:ea typeface="Calibri"/>
                <a:cs typeface="Calibri"/>
              </a:rPr>
              <a:t>On Google+ too</a:t>
            </a:r>
          </a:p>
          <a:p>
            <a:pPr marL="685800" indent="-469900">
              <a:lnSpc>
                <a:spcPct val="120000"/>
              </a:lnSpc>
              <a:spcBef>
                <a:spcPts val="3000"/>
              </a:spcBef>
              <a:buSzPct val="80000"/>
            </a:pPr>
            <a:endParaRPr lang="en-US" dirty="0">
              <a:solidFill>
                <a:srgbClr val="1A1A1A"/>
              </a:solidFill>
              <a:latin typeface="Calibri"/>
              <a:ea typeface="Calibri"/>
              <a:cs typeface="Calibri"/>
            </a:endParaRPr>
          </a:p>
          <a:p>
            <a:endParaRPr lang="en-US" dirty="0"/>
          </a:p>
        </p:txBody>
      </p:sp>
    </p:spTree>
    <p:extLst>
      <p:ext uri="{BB962C8B-B14F-4D97-AF65-F5344CB8AC3E}">
        <p14:creationId xmlns:p14="http://schemas.microsoft.com/office/powerpoint/2010/main" val="24522878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53" name="Shape 353"/>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err="1" smtClean="0">
                <a:solidFill>
                  <a:srgbClr val="FF5308"/>
                </a:solidFill>
                <a:latin typeface="Calibri"/>
                <a:ea typeface="Calibri"/>
                <a:cs typeface="Calibri"/>
                <a:sym typeface="Calibri"/>
              </a:rPr>
              <a:t>Kubernetes</a:t>
            </a:r>
            <a:r>
              <a:rPr lang="en-US" sz="5200" b="1" dirty="0">
                <a:solidFill>
                  <a:srgbClr val="FF5308"/>
                </a:solidFill>
                <a:latin typeface="Calibri"/>
                <a:ea typeface="Calibri"/>
                <a:cs typeface="Calibri"/>
                <a:sym typeface="Calibri"/>
              </a:rPr>
              <a:t> </a:t>
            </a:r>
            <a:r>
              <a:rPr lang="en-US" sz="5200" b="1" dirty="0" smtClean="0">
                <a:solidFill>
                  <a:srgbClr val="FF5308"/>
                </a:solidFill>
                <a:latin typeface="Calibri"/>
                <a:ea typeface="Calibri"/>
                <a:cs typeface="Calibri"/>
                <a:sym typeface="Calibri"/>
              </a:rPr>
              <a:t>– Opportunity Zone</a:t>
            </a:r>
            <a:endParaRPr lang="en-US" sz="5200" b="1" dirty="0">
              <a:solidFill>
                <a:srgbClr val="FF5308"/>
              </a:solidFill>
              <a:latin typeface="Calibri"/>
              <a:ea typeface="Calibri"/>
              <a:cs typeface="Calibri"/>
              <a:sym typeface="Calibri"/>
            </a:endParaRPr>
          </a:p>
        </p:txBody>
      </p:sp>
      <p:sp>
        <p:nvSpPr>
          <p:cNvPr id="2" name="TextBox 1"/>
          <p:cNvSpPr txBox="1"/>
          <p:nvPr/>
        </p:nvSpPr>
        <p:spPr>
          <a:xfrm>
            <a:off x="533400" y="7577456"/>
            <a:ext cx="11868603" cy="461665"/>
          </a:xfrm>
          <a:prstGeom prst="rect">
            <a:avLst/>
          </a:prstGeom>
          <a:noFill/>
        </p:spPr>
        <p:txBody>
          <a:bodyPr wrap="none" rtlCol="0">
            <a:spAutoFit/>
          </a:bodyPr>
          <a:lstStyle/>
          <a:p>
            <a:r>
              <a:rPr lang="en-US" sz="2400" dirty="0"/>
              <a:t>Source: https://</a:t>
            </a:r>
            <a:r>
              <a:rPr lang="en-US" sz="2400" dirty="0" err="1"/>
              <a:t>github.com</a:t>
            </a:r>
            <a:r>
              <a:rPr lang="en-US" sz="2400" dirty="0"/>
              <a:t>/</a:t>
            </a:r>
            <a:r>
              <a:rPr lang="en-US" sz="2400" dirty="0" err="1"/>
              <a:t>GoogleCloudPlatform</a:t>
            </a:r>
            <a:r>
              <a:rPr lang="en-US" sz="2400" dirty="0"/>
              <a:t>/</a:t>
            </a:r>
            <a:r>
              <a:rPr lang="en-US" sz="2400" dirty="0" err="1"/>
              <a:t>kubernetes</a:t>
            </a:r>
            <a:r>
              <a:rPr lang="en-US" sz="2400" dirty="0"/>
              <a:t>/blob/master/</a:t>
            </a:r>
            <a:r>
              <a:rPr lang="en-US" sz="2400" dirty="0" err="1"/>
              <a:t>DESIGN.md</a:t>
            </a:r>
            <a:endParaRPr lang="en-US" sz="2400" dirty="0"/>
          </a:p>
        </p:txBody>
      </p:sp>
      <p:sp>
        <p:nvSpPr>
          <p:cNvPr id="3" name="TextBox 2"/>
          <p:cNvSpPr txBox="1"/>
          <p:nvPr/>
        </p:nvSpPr>
        <p:spPr>
          <a:xfrm>
            <a:off x="846605" y="2187064"/>
            <a:ext cx="10837495" cy="5262979"/>
          </a:xfrm>
          <a:prstGeom prst="rect">
            <a:avLst/>
          </a:prstGeom>
          <a:noFill/>
        </p:spPr>
        <p:txBody>
          <a:bodyPr wrap="square" rtlCol="0">
            <a:spAutoFit/>
          </a:bodyPr>
          <a:lstStyle/>
          <a:p>
            <a:r>
              <a:rPr lang="en-US" sz="2800" dirty="0" smtClean="0"/>
              <a:t>“we </a:t>
            </a:r>
            <a:r>
              <a:rPr lang="en-US" sz="2800" dirty="0"/>
              <a:t>want </a:t>
            </a:r>
            <a:r>
              <a:rPr lang="en-US" sz="2800" dirty="0" err="1"/>
              <a:t>Kubernetes</a:t>
            </a:r>
            <a:r>
              <a:rPr lang="en-US" sz="2800" dirty="0"/>
              <a:t> to be built as a collection of pluggable components and layers, with the ability to use alternative schedulers, storage systems, and distribution mechanisms, and we're evolving its current code in that direction</a:t>
            </a:r>
            <a:r>
              <a:rPr lang="en-US" sz="2800" dirty="0" smtClean="0"/>
              <a:t>.”</a:t>
            </a:r>
          </a:p>
          <a:p>
            <a:endParaRPr lang="en-US" sz="2800" dirty="0"/>
          </a:p>
          <a:p>
            <a:r>
              <a:rPr lang="en-US" sz="2800" dirty="0" smtClean="0"/>
              <a:t>“A </a:t>
            </a:r>
            <a:r>
              <a:rPr lang="en-US" sz="2800" dirty="0"/>
              <a:t>single </a:t>
            </a:r>
            <a:r>
              <a:rPr lang="en-US" sz="2800" dirty="0" err="1"/>
              <a:t>Kubernetes</a:t>
            </a:r>
            <a:r>
              <a:rPr lang="en-US" sz="2800" dirty="0"/>
              <a:t> cluster is not intended to span multiple availability zones. Instead, we recommend building a higher-level layer to replicate complete deployments of highly available applications across multiple zones</a:t>
            </a:r>
            <a:r>
              <a:rPr lang="en-US" sz="2800" dirty="0" smtClean="0"/>
              <a:t>.”</a:t>
            </a:r>
          </a:p>
          <a:p>
            <a:endParaRPr lang="en-US" sz="2800" dirty="0"/>
          </a:p>
          <a:p>
            <a:endParaRPr lang="en-US" sz="2800" dirty="0" smtClean="0"/>
          </a:p>
          <a:p>
            <a:endParaRPr lang="en-US" dirty="0"/>
          </a:p>
          <a:p>
            <a:endParaRPr lang="en-US" dirty="0"/>
          </a:p>
        </p:txBody>
      </p:sp>
    </p:spTree>
    <p:extLst>
      <p:ext uri="{BB962C8B-B14F-4D97-AF65-F5344CB8AC3E}">
        <p14:creationId xmlns:p14="http://schemas.microsoft.com/office/powerpoint/2010/main" val="666249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dirty="0" smtClean="0">
                <a:solidFill>
                  <a:srgbClr val="FF5308"/>
                </a:solidFill>
                <a:latin typeface="Calibri"/>
                <a:ea typeface="Calibri"/>
                <a:cs typeface="Calibri"/>
                <a:sym typeface="Calibri"/>
              </a:rPr>
              <a:t>The Role of Apache Stratos</a:t>
            </a:r>
            <a:endParaRPr lang="en-US" sz="5200" b="1" dirty="0">
              <a:solidFill>
                <a:srgbClr val="FF5308"/>
              </a:solidFill>
              <a:latin typeface="Calibri"/>
              <a:ea typeface="Calibri"/>
              <a:cs typeface="Calibri"/>
              <a:sym typeface="Calibri"/>
            </a:endParaRPr>
          </a:p>
        </p:txBody>
      </p:sp>
      <p:sp>
        <p:nvSpPr>
          <p:cNvPr id="5" name="Shape 43"/>
          <p:cNvSpPr txBox="1">
            <a:spLocks noGrp="1"/>
          </p:cNvSpPr>
          <p:nvPr>
            <p:ph type="body" idx="1"/>
          </p:nvPr>
        </p:nvSpPr>
        <p:spPr>
          <a:xfrm>
            <a:off x="552747" y="1505422"/>
            <a:ext cx="11704320" cy="7531520"/>
          </a:xfrm>
          <a:prstGeom prst="rect">
            <a:avLst/>
          </a:prstGeom>
        </p:spPr>
        <p:txBody>
          <a:bodyPr lIns="130025" tIns="130025" rIns="130025" bIns="130025" anchor="t" anchorCtr="0">
            <a:noAutofit/>
          </a:bodyPr>
          <a:lstStyle/>
          <a:p>
            <a:pPr marL="108372" indent="0">
              <a:buClr>
                <a:srgbClr val="3F3F3F"/>
              </a:buClr>
              <a:buSzPct val="100000"/>
              <a:buNone/>
            </a:pPr>
            <a:endParaRPr lang="en-US" sz="3400" dirty="0"/>
          </a:p>
          <a:p>
            <a:pPr marL="650230" indent="-541858">
              <a:buClr>
                <a:srgbClr val="3F3F3F"/>
              </a:buClr>
              <a:buSzPct val="100000"/>
              <a:buFont typeface="Calibri"/>
              <a:buChar char="●"/>
            </a:pPr>
            <a:r>
              <a:rPr lang="en-US" sz="3400" dirty="0"/>
              <a:t>Package Manager</a:t>
            </a:r>
          </a:p>
          <a:p>
            <a:pPr marL="650230" indent="-541858">
              <a:buClr>
                <a:srgbClr val="3F3F3F"/>
              </a:buClr>
              <a:buSzPct val="100000"/>
              <a:buFont typeface="Calibri"/>
              <a:buChar char="●"/>
            </a:pPr>
            <a:r>
              <a:rPr lang="en-US" sz="3400" dirty="0"/>
              <a:t>Define Security and Network </a:t>
            </a:r>
            <a:r>
              <a:rPr lang="en-US" sz="3400" dirty="0" smtClean="0"/>
              <a:t>Policies</a:t>
            </a:r>
          </a:p>
          <a:p>
            <a:pPr marL="650230" indent="-541858">
              <a:buClr>
                <a:srgbClr val="3F3F3F"/>
              </a:buClr>
              <a:buSzPct val="100000"/>
              <a:buFont typeface="Calibri"/>
              <a:buChar char="●"/>
            </a:pPr>
            <a:r>
              <a:rPr lang="en-US" sz="3400" dirty="0" smtClean="0"/>
              <a:t>Manage Micro-service Definition</a:t>
            </a:r>
            <a:endParaRPr lang="en-US" sz="3400" dirty="0"/>
          </a:p>
          <a:p>
            <a:pPr marL="650230" indent="-541858">
              <a:buClr>
                <a:srgbClr val="3F3F3F"/>
              </a:buClr>
              <a:buSzPct val="100000"/>
              <a:buFont typeface="Calibri"/>
              <a:buChar char="●"/>
            </a:pPr>
            <a:r>
              <a:rPr lang="en-US" sz="3400" dirty="0"/>
              <a:t>Define Composite </a:t>
            </a:r>
            <a:r>
              <a:rPr lang="en-US" sz="3400" dirty="0" smtClean="0"/>
              <a:t>Application</a:t>
            </a:r>
            <a:endParaRPr lang="en-US" sz="3400" dirty="0"/>
          </a:p>
          <a:p>
            <a:pPr marL="650230" indent="-541858">
              <a:buClr>
                <a:srgbClr val="3F3F3F"/>
              </a:buClr>
              <a:buSzPct val="100000"/>
              <a:buFont typeface="Calibri"/>
              <a:buChar char="●"/>
            </a:pPr>
            <a:r>
              <a:rPr lang="en-US" sz="3400" dirty="0" smtClean="0"/>
              <a:t>Container Auto-</a:t>
            </a:r>
            <a:r>
              <a:rPr lang="en-US" sz="3400" dirty="0" err="1" smtClean="0"/>
              <a:t>Scaler</a:t>
            </a:r>
            <a:r>
              <a:rPr lang="en-US" sz="3400" dirty="0" smtClean="0"/>
              <a:t> Logic</a:t>
            </a:r>
          </a:p>
          <a:p>
            <a:pPr marL="650230" indent="-541858">
              <a:buClr>
                <a:srgbClr val="3F3F3F"/>
              </a:buClr>
              <a:buSzPct val="100000"/>
              <a:buFont typeface="Calibri"/>
              <a:buChar char="●"/>
            </a:pPr>
            <a:r>
              <a:rPr lang="en-US" sz="3400" dirty="0" smtClean="0"/>
              <a:t>Manage Service Subscriptions</a:t>
            </a:r>
          </a:p>
          <a:p>
            <a:pPr marL="650230" indent="-541858">
              <a:buClr>
                <a:srgbClr val="3F3F3F"/>
              </a:buClr>
              <a:buSzPct val="100000"/>
              <a:buFont typeface="Calibri"/>
              <a:buChar char="●"/>
            </a:pPr>
            <a:endParaRPr lang="en-US" sz="3400" dirty="0"/>
          </a:p>
          <a:p>
            <a:endParaRPr lang="en-US" sz="3400" dirty="0"/>
          </a:p>
        </p:txBody>
      </p:sp>
      <p:pic>
        <p:nvPicPr>
          <p:cNvPr id="6" name="Picture 5"/>
          <p:cNvPicPr>
            <a:picLocks noChangeAspect="1"/>
          </p:cNvPicPr>
          <p:nvPr/>
        </p:nvPicPr>
        <p:blipFill>
          <a:blip r:embed="rId3"/>
          <a:stretch>
            <a:fillRect/>
          </a:stretch>
        </p:blipFill>
        <p:spPr>
          <a:xfrm>
            <a:off x="3621590" y="0"/>
            <a:ext cx="9383210" cy="1505422"/>
          </a:xfrm>
          <a:prstGeom prst="rect">
            <a:avLst/>
          </a:prstGeom>
        </p:spPr>
      </p:pic>
    </p:spTree>
    <p:extLst>
      <p:ext uri="{BB962C8B-B14F-4D97-AF65-F5344CB8AC3E}">
        <p14:creationId xmlns:p14="http://schemas.microsoft.com/office/powerpoint/2010/main" val="30939167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04" name="Shape 304"/>
          <p:cNvSpPr txBox="1">
            <a:spLocks noGrp="1"/>
          </p:cNvSpPr>
          <p:nvPr>
            <p:ph type="body" idx="1"/>
          </p:nvPr>
        </p:nvSpPr>
        <p:spPr>
          <a:xfrm>
            <a:off x="533399" y="1653608"/>
            <a:ext cx="12283265" cy="8356406"/>
          </a:xfrm>
          <a:prstGeom prst="rect">
            <a:avLst/>
          </a:prstGeom>
          <a:noFill/>
          <a:ln>
            <a:noFill/>
          </a:ln>
        </p:spPr>
        <p:txBody>
          <a:bodyPr lIns="50800" tIns="50800" rIns="50800" bIns="50800" anchor="t" anchorCtr="0">
            <a:noAutofit/>
          </a:bodyPr>
          <a:lstStyle/>
          <a:p>
            <a:pPr marL="685800" marR="0" lvl="0" indent="-515619"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Application Composition</a:t>
            </a:r>
          </a:p>
          <a:p>
            <a:pPr marL="685800" marR="0" lvl="0" indent="-515619"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Containerization</a:t>
            </a:r>
          </a:p>
          <a:p>
            <a:pPr marL="1371600" marR="0" lvl="0" indent="-457200" algn="l" rtl="0">
              <a:lnSpc>
                <a:spcPct val="100000"/>
              </a:lnSpc>
              <a:spcBef>
                <a:spcPts val="0"/>
              </a:spcBef>
              <a:spcAft>
                <a:spcPts val="0"/>
              </a:spcAft>
              <a:buClr>
                <a:srgbClr val="1A1A1A"/>
              </a:buClr>
              <a:buSzPct val="100000"/>
              <a:buFont typeface="Calibri"/>
              <a:buChar char="-"/>
            </a:pPr>
            <a:r>
              <a:rPr lang="en-US" sz="3600" dirty="0" err="1" smtClean="0">
                <a:solidFill>
                  <a:srgbClr val="1A1A1A"/>
                </a:solidFill>
                <a:latin typeface="Calibri"/>
                <a:ea typeface="Calibri"/>
                <a:cs typeface="Calibri"/>
                <a:sym typeface="Calibri"/>
              </a:rPr>
              <a:t>Docker</a:t>
            </a:r>
            <a:r>
              <a:rPr lang="en-US" sz="3600" dirty="0" smtClean="0">
                <a:solidFill>
                  <a:srgbClr val="1A1A1A"/>
                </a:solidFill>
                <a:latin typeface="Calibri"/>
                <a:ea typeface="Calibri"/>
                <a:cs typeface="Calibri"/>
                <a:sym typeface="Calibri"/>
              </a:rPr>
              <a:t> based cartridge support</a:t>
            </a:r>
          </a:p>
          <a:p>
            <a:pPr marL="1371600" marR="0" lvl="0" indent="-457200"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integration with </a:t>
            </a:r>
            <a:r>
              <a:rPr lang="en-US" sz="3600" dirty="0" err="1" smtClean="0">
                <a:solidFill>
                  <a:srgbClr val="1A1A1A"/>
                </a:solidFill>
                <a:latin typeface="Calibri"/>
                <a:ea typeface="Calibri"/>
                <a:cs typeface="Calibri"/>
                <a:sym typeface="Calibri"/>
              </a:rPr>
              <a:t>CoreOS</a:t>
            </a:r>
            <a:endParaRPr lang="en-US" sz="3600" dirty="0" smtClean="0">
              <a:solidFill>
                <a:srgbClr val="1A1A1A"/>
              </a:solidFill>
              <a:latin typeface="Calibri"/>
              <a:ea typeface="Calibri"/>
              <a:cs typeface="Calibri"/>
              <a:sym typeface="Calibri"/>
            </a:endParaRPr>
          </a:p>
          <a:p>
            <a:pPr marL="1371600" marR="0" lvl="0" indent="-457200"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integration with </a:t>
            </a:r>
            <a:r>
              <a:rPr lang="en-US" sz="3600" dirty="0" err="1" smtClean="0">
                <a:solidFill>
                  <a:srgbClr val="1A1A1A"/>
                </a:solidFill>
                <a:latin typeface="Calibri"/>
                <a:ea typeface="Calibri"/>
                <a:cs typeface="Calibri"/>
                <a:sym typeface="Calibri"/>
              </a:rPr>
              <a:t>Kubernetes</a:t>
            </a:r>
            <a:endParaRPr lang="en-US" sz="3600" dirty="0" smtClean="0">
              <a:solidFill>
                <a:srgbClr val="1A1A1A"/>
              </a:solidFill>
              <a:latin typeface="Calibri"/>
              <a:ea typeface="Calibri"/>
              <a:cs typeface="Calibri"/>
              <a:sym typeface="Calibri"/>
            </a:endParaRPr>
          </a:p>
          <a:p>
            <a:pPr marL="1371600" marR="0" lvl="0" indent="-457200"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integration with flannel</a:t>
            </a:r>
          </a:p>
          <a:p>
            <a:pPr marL="1371600" marR="0" lvl="0" indent="-457200"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integration with discovery service and build in </a:t>
            </a:r>
            <a:r>
              <a:rPr lang="en-US" sz="3600" dirty="0" err="1" smtClean="0">
                <a:solidFill>
                  <a:srgbClr val="1A1A1A"/>
                </a:solidFill>
                <a:latin typeface="Calibri"/>
                <a:ea typeface="Calibri"/>
                <a:cs typeface="Calibri"/>
                <a:sym typeface="Calibri"/>
              </a:rPr>
              <a:t>docker</a:t>
            </a:r>
            <a:r>
              <a:rPr lang="en-US" sz="3600" dirty="0" smtClean="0">
                <a:solidFill>
                  <a:srgbClr val="1A1A1A"/>
                </a:solidFill>
                <a:latin typeface="Calibri"/>
                <a:ea typeface="Calibri"/>
                <a:cs typeface="Calibri"/>
                <a:sym typeface="Calibri"/>
              </a:rPr>
              <a:t> registry support</a:t>
            </a:r>
            <a:endParaRPr sz="3600" dirty="0" smtClean="0">
              <a:solidFill>
                <a:srgbClr val="1A1A1A"/>
              </a:solidFill>
              <a:latin typeface="Calibri"/>
              <a:ea typeface="Calibri"/>
              <a:cs typeface="Calibri"/>
              <a:sym typeface="Calibri"/>
            </a:endParaRPr>
          </a:p>
          <a:p>
            <a:pPr marL="685800" marR="0" lvl="0" indent="-515619" algn="l" rtl="0">
              <a:lnSpc>
                <a:spcPct val="100000"/>
              </a:lnSpc>
              <a:spcBef>
                <a:spcPts val="0"/>
              </a:spcBef>
              <a:spcAft>
                <a:spcPts val="0"/>
              </a:spcAft>
              <a:buClr>
                <a:srgbClr val="1A1A1A"/>
              </a:buClr>
              <a:buSzPct val="100000"/>
              <a:buFont typeface="Calibri"/>
              <a:buChar char="๏"/>
            </a:pPr>
            <a:r>
              <a:rPr lang="en-US" sz="3600" dirty="0" smtClean="0">
                <a:solidFill>
                  <a:srgbClr val="1A1A1A"/>
                </a:solidFill>
                <a:latin typeface="Calibri"/>
                <a:ea typeface="Calibri"/>
                <a:cs typeface="Calibri"/>
                <a:sym typeface="Calibri"/>
              </a:rPr>
              <a:t>Support </a:t>
            </a:r>
            <a:r>
              <a:rPr lang="en-US" sz="3600" dirty="0" err="1" smtClean="0">
                <a:solidFill>
                  <a:srgbClr val="1A1A1A"/>
                </a:solidFill>
                <a:latin typeface="Calibri"/>
                <a:ea typeface="Calibri"/>
                <a:cs typeface="Calibri"/>
                <a:sym typeface="Calibri"/>
              </a:rPr>
              <a:t>docker</a:t>
            </a:r>
            <a:r>
              <a:rPr lang="en-US" sz="3600" dirty="0" smtClean="0">
                <a:solidFill>
                  <a:srgbClr val="1A1A1A"/>
                </a:solidFill>
                <a:latin typeface="Calibri"/>
                <a:ea typeface="Calibri"/>
                <a:cs typeface="Calibri"/>
                <a:sym typeface="Calibri"/>
              </a:rPr>
              <a:t> top of VM</a:t>
            </a:r>
          </a:p>
          <a:p>
            <a:pPr marL="1371600" indent="-457200">
              <a:spcBef>
                <a:spcPts val="0"/>
              </a:spcBef>
              <a:buSzPct val="100000"/>
              <a:buFont typeface="Calibri"/>
              <a:buChar char="-"/>
            </a:pPr>
            <a:r>
              <a:rPr lang="en-US" sz="3600" dirty="0" smtClean="0">
                <a:solidFill>
                  <a:srgbClr val="1A1A1A"/>
                </a:solidFill>
                <a:latin typeface="Calibri"/>
                <a:ea typeface="Calibri"/>
                <a:cs typeface="Calibri"/>
                <a:sym typeface="Calibri"/>
              </a:rPr>
              <a:t>provide two level of scalability</a:t>
            </a:r>
          </a:p>
          <a:p>
            <a:pPr marL="1371600" indent="-457200">
              <a:spcBef>
                <a:spcPts val="0"/>
              </a:spcBef>
              <a:buSzPct val="100000"/>
              <a:buFont typeface="Calibri"/>
              <a:buChar char="-"/>
            </a:pPr>
            <a:r>
              <a:rPr lang="en-US" sz="3600" dirty="0" smtClean="0">
                <a:solidFill>
                  <a:srgbClr val="1A1A1A"/>
                </a:solidFill>
                <a:latin typeface="Calibri"/>
                <a:ea typeface="Calibri"/>
                <a:cs typeface="Calibri"/>
                <a:sym typeface="Calibri"/>
              </a:rPr>
              <a:t>support for integrated with any existing IaaS</a:t>
            </a:r>
          </a:p>
          <a:p>
            <a:pPr marL="1371600" indent="-457200">
              <a:spcBef>
                <a:spcPts val="0"/>
              </a:spcBef>
              <a:buSzPct val="100000"/>
              <a:buFont typeface="Calibri"/>
              <a:buChar char="-"/>
            </a:pPr>
            <a:r>
              <a:rPr lang="en-US" sz="3600" dirty="0" smtClean="0">
                <a:solidFill>
                  <a:srgbClr val="1A1A1A"/>
                </a:solidFill>
                <a:latin typeface="Calibri"/>
                <a:ea typeface="Calibri"/>
                <a:cs typeface="Calibri"/>
                <a:sym typeface="Calibri"/>
              </a:rPr>
              <a:t> any public, private cloud support which can run  </a:t>
            </a:r>
            <a:r>
              <a:rPr lang="en-US" sz="3600" dirty="0" err="1" smtClean="0">
                <a:solidFill>
                  <a:srgbClr val="1A1A1A"/>
                </a:solidFill>
                <a:latin typeface="Calibri"/>
                <a:ea typeface="Calibri"/>
                <a:cs typeface="Calibri"/>
                <a:sym typeface="Calibri"/>
              </a:rPr>
              <a:t>docker</a:t>
            </a:r>
            <a:r>
              <a:rPr lang="en-US" sz="3600" dirty="0" smtClean="0">
                <a:solidFill>
                  <a:srgbClr val="1A1A1A"/>
                </a:solidFill>
                <a:latin typeface="Calibri"/>
                <a:ea typeface="Calibri"/>
                <a:cs typeface="Calibri"/>
                <a:sym typeface="Calibri"/>
              </a:rPr>
              <a:t> host VM</a:t>
            </a:r>
          </a:p>
          <a:p>
            <a:pPr marL="914400" indent="0">
              <a:spcBef>
                <a:spcPts val="0"/>
              </a:spcBef>
              <a:buSzPct val="100000"/>
              <a:buNone/>
            </a:pPr>
            <a:endParaRPr lang="en-US" sz="3600" dirty="0" smtClean="0">
              <a:solidFill>
                <a:srgbClr val="1A1A1A"/>
              </a:solidFill>
              <a:latin typeface="Calibri"/>
              <a:ea typeface="Calibri"/>
              <a:cs typeface="Calibri"/>
              <a:sym typeface="Calibri"/>
            </a:endParaRPr>
          </a:p>
          <a:p>
            <a:pPr marL="1371600" lvl="0" indent="-457200">
              <a:spcBef>
                <a:spcPts val="0"/>
              </a:spcBef>
              <a:buSzPct val="100000"/>
              <a:buFont typeface="Calibri"/>
              <a:buChar char="-"/>
            </a:pPr>
            <a:endParaRPr lang="en-US" sz="3600" dirty="0" smtClean="0">
              <a:solidFill>
                <a:srgbClr val="1A1A1A"/>
              </a:solidFill>
              <a:latin typeface="Calibri"/>
              <a:ea typeface="Calibri"/>
              <a:cs typeface="Calibri"/>
              <a:sym typeface="Calibri"/>
            </a:endParaRPr>
          </a:p>
          <a:p>
            <a:pPr marL="1371600" indent="-457200">
              <a:spcBef>
                <a:spcPts val="0"/>
              </a:spcBef>
              <a:buSzPct val="100000"/>
              <a:buFont typeface="Calibri"/>
              <a:buChar char="-"/>
            </a:pPr>
            <a:endParaRPr lang="en-US" sz="3600" dirty="0" smtClean="0">
              <a:solidFill>
                <a:srgbClr val="1A1A1A"/>
              </a:solidFill>
              <a:latin typeface="Calibri"/>
              <a:ea typeface="Calibri"/>
              <a:cs typeface="Calibri"/>
              <a:sym typeface="Calibri"/>
            </a:endParaRPr>
          </a:p>
        </p:txBody>
      </p:sp>
      <p:sp>
        <p:nvSpPr>
          <p:cNvPr id="305" name="Shape 305"/>
          <p:cNvSpPr txBox="1">
            <a:spLocks noGrp="1"/>
          </p:cNvSpPr>
          <p:nvPr>
            <p:ph type="title"/>
          </p:nvPr>
        </p:nvSpPr>
        <p:spPr>
          <a:xfrm>
            <a:off x="86577" y="488689"/>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400" b="1" dirty="0" smtClean="0">
                <a:solidFill>
                  <a:srgbClr val="FF5308"/>
                </a:solidFill>
                <a:latin typeface="Calibri"/>
                <a:ea typeface="Calibri"/>
                <a:cs typeface="Calibri"/>
                <a:sym typeface="Calibri"/>
              </a:rPr>
              <a:t>Apache Stratos 4.1 </a:t>
            </a:r>
            <a:r>
              <a:rPr lang="en-US" sz="4400" b="1" dirty="0" smtClean="0">
                <a:solidFill>
                  <a:srgbClr val="FF5308"/>
                </a:solidFill>
                <a:latin typeface="Calibri"/>
                <a:ea typeface="Calibri"/>
                <a:cs typeface="Calibri"/>
                <a:sym typeface="Calibri"/>
              </a:rPr>
              <a:t>– Containerization and Composition Release</a:t>
            </a:r>
            <a:endParaRPr lang="en-US" sz="4400" b="1" dirty="0">
              <a:solidFill>
                <a:srgbClr val="FF5308"/>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a:solidFill>
                  <a:srgbClr val="FF5308"/>
                </a:solidFill>
                <a:latin typeface="Calibri"/>
                <a:ea typeface="Calibri"/>
                <a:cs typeface="Calibri"/>
                <a:sym typeface="Calibri"/>
              </a:rPr>
              <a:t>Apache Stratos L1 </a:t>
            </a:r>
            <a:r>
              <a:rPr lang="en-US" sz="4000" b="1" dirty="0" smtClean="0">
                <a:solidFill>
                  <a:srgbClr val="FF5308"/>
                </a:solidFill>
                <a:latin typeface="Calibri"/>
                <a:ea typeface="Calibri"/>
                <a:cs typeface="Calibri"/>
                <a:sym typeface="Calibri"/>
              </a:rPr>
              <a:t>Deployment Architecture </a:t>
            </a:r>
            <a:br>
              <a:rPr lang="en-US" sz="4000" b="1" dirty="0" smtClean="0">
                <a:solidFill>
                  <a:srgbClr val="FF5308"/>
                </a:solidFill>
                <a:latin typeface="Calibri"/>
                <a:ea typeface="Calibri"/>
                <a:cs typeface="Calibri"/>
                <a:sym typeface="Calibri"/>
              </a:rPr>
            </a:br>
            <a:r>
              <a:rPr lang="en-US" sz="4000" b="1" dirty="0" smtClean="0">
                <a:solidFill>
                  <a:srgbClr val="FF5308"/>
                </a:solidFill>
                <a:latin typeface="Calibri"/>
                <a:ea typeface="Calibri"/>
                <a:cs typeface="Calibri"/>
                <a:sym typeface="Calibri"/>
              </a:rPr>
              <a:t>for </a:t>
            </a:r>
            <a:r>
              <a:rPr lang="en-US" sz="4000" b="1" dirty="0" err="1">
                <a:solidFill>
                  <a:srgbClr val="FF5308"/>
                </a:solidFill>
                <a:latin typeface="Calibri"/>
                <a:ea typeface="Calibri"/>
                <a:cs typeface="Calibri"/>
                <a:sym typeface="Calibri"/>
              </a:rPr>
              <a:t>Docker</a:t>
            </a:r>
            <a:r>
              <a:rPr lang="en-US" sz="4000" b="1" dirty="0">
                <a:solidFill>
                  <a:srgbClr val="FF5308"/>
                </a:solidFill>
                <a:latin typeface="Calibri"/>
                <a:ea typeface="Calibri"/>
                <a:cs typeface="Calibri"/>
                <a:sym typeface="Calibri"/>
              </a:rPr>
              <a:t> based Cartridges</a:t>
            </a:r>
          </a:p>
        </p:txBody>
      </p:sp>
      <p:pic>
        <p:nvPicPr>
          <p:cNvPr id="211" name="Shape 211"/>
          <p:cNvPicPr preferRelativeResize="0"/>
          <p:nvPr/>
        </p:nvPicPr>
        <p:blipFill>
          <a:blip r:embed="rId3">
            <a:alphaModFix/>
          </a:blip>
          <a:stretch>
            <a:fillRect/>
          </a:stretch>
        </p:blipFill>
        <p:spPr>
          <a:xfrm>
            <a:off x="781066" y="1579448"/>
            <a:ext cx="11447679" cy="794486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11" name="Shape 311"/>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800" b="1">
                <a:solidFill>
                  <a:srgbClr val="FF5308"/>
                </a:solidFill>
                <a:latin typeface="Calibri"/>
                <a:ea typeface="Calibri"/>
                <a:cs typeface="Calibri"/>
                <a:sym typeface="Calibri"/>
              </a:rPr>
              <a:t>Stratos Architecture with Docker Support</a:t>
            </a:r>
          </a:p>
        </p:txBody>
      </p:sp>
      <p:pic>
        <p:nvPicPr>
          <p:cNvPr id="312" name="Shape 312"/>
          <p:cNvPicPr preferRelativeResize="0"/>
          <p:nvPr/>
        </p:nvPicPr>
        <p:blipFill>
          <a:blip r:embed="rId3">
            <a:alphaModFix/>
          </a:blip>
          <a:stretch>
            <a:fillRect/>
          </a:stretch>
        </p:blipFill>
        <p:spPr>
          <a:xfrm>
            <a:off x="0" y="1714566"/>
            <a:ext cx="13004799" cy="632446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297485" y="98205"/>
            <a:ext cx="11704320" cy="983570"/>
          </a:xfrm>
          <a:prstGeom prst="rect">
            <a:avLst/>
          </a:prstGeom>
        </p:spPr>
        <p:txBody>
          <a:bodyPr lIns="130025" tIns="130025" rIns="130025" bIns="130025" anchor="b" anchorCtr="0">
            <a:noAutofit/>
          </a:bodyPr>
          <a:lstStyle/>
          <a:p>
            <a:pPr>
              <a:buClr>
                <a:srgbClr val="FF5308"/>
              </a:buClr>
              <a:buSzPct val="25000"/>
            </a:pPr>
            <a:r>
              <a:rPr lang="en" sz="5200" b="1" dirty="0">
                <a:solidFill>
                  <a:srgbClr val="FF5308"/>
                </a:solidFill>
                <a:latin typeface="Calibri"/>
                <a:ea typeface="Calibri"/>
                <a:cs typeface="Calibri"/>
                <a:sym typeface="Open Sans"/>
              </a:rPr>
              <a:t>Kubernetes Resources Used by Stratos</a:t>
            </a:r>
          </a:p>
        </p:txBody>
      </p:sp>
      <p:pic>
        <p:nvPicPr>
          <p:cNvPr id="70" name="Shape 70"/>
          <p:cNvPicPr preferRelativeResize="0"/>
          <p:nvPr/>
        </p:nvPicPr>
        <p:blipFill>
          <a:blip r:embed="rId3">
            <a:alphaModFix/>
          </a:blip>
          <a:stretch>
            <a:fillRect/>
          </a:stretch>
        </p:blipFill>
        <p:spPr>
          <a:xfrm>
            <a:off x="913852" y="2567965"/>
            <a:ext cx="5429901" cy="5525474"/>
          </a:xfrm>
          <a:prstGeom prst="rect">
            <a:avLst/>
          </a:prstGeom>
          <a:noFill/>
          <a:ln>
            <a:noFill/>
          </a:ln>
        </p:spPr>
      </p:pic>
      <p:sp>
        <p:nvSpPr>
          <p:cNvPr id="71" name="Shape 71"/>
          <p:cNvSpPr txBox="1">
            <a:spLocks noGrp="1"/>
          </p:cNvSpPr>
          <p:nvPr>
            <p:ph type="body" idx="1"/>
          </p:nvPr>
        </p:nvSpPr>
        <p:spPr>
          <a:xfrm>
            <a:off x="6673455" y="2275840"/>
            <a:ext cx="5681067" cy="7065173"/>
          </a:xfrm>
          <a:prstGeom prst="rect">
            <a:avLst/>
          </a:prstGeom>
        </p:spPr>
        <p:txBody>
          <a:bodyPr lIns="130025" tIns="130025" rIns="130025" bIns="130025" anchor="t" anchorCtr="0">
            <a:noAutofit/>
          </a:bodyPr>
          <a:lstStyle/>
          <a:p>
            <a:pPr marL="650230" indent="-487672">
              <a:lnSpc>
                <a:spcPct val="115000"/>
              </a:lnSpc>
              <a:buClr>
                <a:schemeClr val="dk1"/>
              </a:buClr>
              <a:buSzPct val="100000"/>
              <a:buFont typeface="Arial"/>
              <a:buChar char="●"/>
            </a:pPr>
            <a:r>
              <a:rPr lang="en" sz="2600"/>
              <a:t>A Kubernetes Service is created for each transport/port mapping defined in the cartridge.</a:t>
            </a:r>
          </a:p>
          <a:p>
            <a:pPr marL="650230" indent="-487672">
              <a:lnSpc>
                <a:spcPct val="115000"/>
              </a:lnSpc>
              <a:buClr>
                <a:schemeClr val="dk1"/>
              </a:buClr>
              <a:buSzPct val="100000"/>
              <a:buFont typeface="Arial"/>
              <a:buChar char="●"/>
            </a:pPr>
            <a:r>
              <a:rPr lang="en" sz="2600"/>
              <a:t>Kubernetes Service is a load balancing service for Pods.</a:t>
            </a:r>
          </a:p>
          <a:p>
            <a:pPr marL="650230" indent="-487672">
              <a:lnSpc>
                <a:spcPct val="115000"/>
              </a:lnSpc>
              <a:buClr>
                <a:schemeClr val="dk1"/>
              </a:buClr>
              <a:buSzPct val="100000"/>
              <a:buFont typeface="Arial"/>
              <a:buChar char="●"/>
            </a:pPr>
            <a:r>
              <a:rPr lang="en" sz="2600"/>
              <a:t>A Kubernetes Pod is created for each member in a cluster.</a:t>
            </a:r>
          </a:p>
          <a:p>
            <a:pPr marL="650230" indent="-487672">
              <a:lnSpc>
                <a:spcPct val="115000"/>
              </a:lnSpc>
              <a:buClr>
                <a:schemeClr val="dk1"/>
              </a:buClr>
              <a:buSzPct val="100000"/>
              <a:buFont typeface="Arial"/>
              <a:buChar char="●"/>
            </a:pPr>
            <a:r>
              <a:rPr lang="en" sz="2600"/>
              <a:t>A Kubernetes Pod is a group of Docker containers.</a:t>
            </a:r>
          </a:p>
          <a:p>
            <a:pPr marL="650230" indent="-487672">
              <a:lnSpc>
                <a:spcPct val="115000"/>
              </a:lnSpc>
              <a:buClr>
                <a:schemeClr val="dk1"/>
              </a:buClr>
              <a:buSzPct val="100000"/>
              <a:buFont typeface="Arial"/>
              <a:buChar char="●"/>
            </a:pPr>
            <a:r>
              <a:rPr lang="en" sz="2600"/>
              <a:t>Kubernetes creates a separate Docker container for networking.</a:t>
            </a:r>
          </a:p>
        </p:txBody>
      </p:sp>
    </p:spTree>
    <p:extLst>
      <p:ext uri="{BB962C8B-B14F-4D97-AF65-F5344CB8AC3E}">
        <p14:creationId xmlns:p14="http://schemas.microsoft.com/office/powerpoint/2010/main" val="34003217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50240" y="-368017"/>
            <a:ext cx="11704320" cy="1625600"/>
          </a:xfrm>
          <a:prstGeom prst="rect">
            <a:avLst/>
          </a:prstGeom>
        </p:spPr>
        <p:txBody>
          <a:bodyPr lIns="130025" tIns="130025" rIns="130025" bIns="130025" anchor="b" anchorCtr="0">
            <a:noAutofit/>
          </a:bodyPr>
          <a:lstStyle/>
          <a:p>
            <a:pPr>
              <a:buClr>
                <a:srgbClr val="FF5308"/>
              </a:buClr>
              <a:buSzPct val="25000"/>
            </a:pPr>
            <a:r>
              <a:rPr lang="en" sz="5200" dirty="0">
                <a:solidFill>
                  <a:srgbClr val="FF5308"/>
                </a:solidFill>
                <a:latin typeface="Calibri"/>
                <a:ea typeface="Calibri"/>
                <a:cs typeface="Calibri"/>
                <a:sym typeface="Arial"/>
              </a:rPr>
              <a:t>Stratos Architecture</a:t>
            </a:r>
          </a:p>
        </p:txBody>
      </p:sp>
      <p:pic>
        <p:nvPicPr>
          <p:cNvPr id="46" name="Shape 46"/>
          <p:cNvPicPr preferRelativeResize="0"/>
          <p:nvPr/>
        </p:nvPicPr>
        <p:blipFill>
          <a:blip r:embed="rId3">
            <a:alphaModFix/>
          </a:blip>
          <a:stretch>
            <a:fillRect/>
          </a:stretch>
        </p:blipFill>
        <p:spPr>
          <a:xfrm>
            <a:off x="216747" y="1474345"/>
            <a:ext cx="12556481" cy="7972693"/>
          </a:xfrm>
          <a:prstGeom prst="rect">
            <a:avLst/>
          </a:prstGeom>
          <a:noFill/>
          <a:ln>
            <a:noFill/>
          </a:ln>
        </p:spPr>
      </p:pic>
    </p:spTree>
    <p:extLst>
      <p:ext uri="{BB962C8B-B14F-4D97-AF65-F5344CB8AC3E}">
        <p14:creationId xmlns:p14="http://schemas.microsoft.com/office/powerpoint/2010/main" val="2746214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12" name="Shape 48"/>
          <p:cNvSpPr txBox="1">
            <a:spLocks noGrp="1"/>
          </p:cNvSpPr>
          <p:nvPr>
            <p:ph type="title"/>
          </p:nvPr>
        </p:nvSpPr>
        <p:spPr>
          <a:xfrm>
            <a:off x="-47034" y="549733"/>
            <a:ext cx="11923025" cy="1133653"/>
          </a:xfrm>
          <a:prstGeom prst="rect">
            <a:avLst/>
          </a:prstGeom>
        </p:spPr>
        <p:txBody>
          <a:bodyPr lIns="130025" tIns="130025" rIns="130025" bIns="130025" anchor="ctr" anchorCtr="0">
            <a:noAutofit/>
          </a:bodyPr>
          <a:lstStyle/>
          <a:p>
            <a:pPr lvl="0" rtl="0">
              <a:buNone/>
            </a:pPr>
            <a:r>
              <a:rPr lang="en-US" sz="5100" b="1" dirty="0" smtClean="0">
                <a:solidFill>
                  <a:srgbClr val="FF5308"/>
                </a:solidFill>
                <a:latin typeface="Calibri"/>
                <a:ea typeface="Calibri"/>
                <a:cs typeface="Calibri"/>
              </a:rPr>
              <a:t>Stratos Differentiator</a:t>
            </a:r>
            <a:r>
              <a:rPr lang="en-US" sz="5100" b="1" dirty="0" smtClean="0">
                <a:solidFill>
                  <a:srgbClr val="FF5308"/>
                </a:solidFill>
                <a:latin typeface="Calibri"/>
                <a:ea typeface="Calibri"/>
                <a:cs typeface="Calibri"/>
              </a:rPr>
              <a:t>: Real </a:t>
            </a:r>
            <a:r>
              <a:rPr lang="en-US" sz="5100" b="1" dirty="0">
                <a:solidFill>
                  <a:srgbClr val="FF5308"/>
                </a:solidFill>
                <a:latin typeface="Calibri"/>
                <a:ea typeface="Calibri"/>
                <a:cs typeface="Calibri"/>
              </a:rPr>
              <a:t>Time Event Bus</a:t>
            </a:r>
          </a:p>
        </p:txBody>
      </p:sp>
      <p:pic>
        <p:nvPicPr>
          <p:cNvPr id="5" name="Picture 4"/>
          <p:cNvPicPr>
            <a:picLocks noChangeAspect="1"/>
          </p:cNvPicPr>
          <p:nvPr/>
        </p:nvPicPr>
        <p:blipFill>
          <a:blip r:embed="rId3"/>
          <a:stretch>
            <a:fillRect/>
          </a:stretch>
        </p:blipFill>
        <p:spPr>
          <a:xfrm>
            <a:off x="0" y="3088641"/>
            <a:ext cx="13004800" cy="3548352"/>
          </a:xfrm>
          <a:prstGeom prst="rect">
            <a:avLst/>
          </a:prstGeom>
        </p:spPr>
      </p:pic>
    </p:spTree>
    <p:extLst>
      <p:ext uri="{BB962C8B-B14F-4D97-AF65-F5344CB8AC3E}">
        <p14:creationId xmlns:p14="http://schemas.microsoft.com/office/powerpoint/2010/main" val="39313803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623929" y="819739"/>
            <a:ext cx="3726376" cy="9216064"/>
          </a:xfrm>
          <a:prstGeom prst="rect">
            <a:avLst/>
          </a:prstGeom>
        </p:spPr>
      </p:pic>
      <p:pic>
        <p:nvPicPr>
          <p:cNvPr id="10" name="Picture 9"/>
          <p:cNvPicPr>
            <a:picLocks noChangeAspect="1"/>
          </p:cNvPicPr>
          <p:nvPr/>
        </p:nvPicPr>
        <p:blipFill>
          <a:blip r:embed="rId4"/>
          <a:stretch>
            <a:fillRect/>
          </a:stretch>
        </p:blipFill>
        <p:spPr>
          <a:xfrm>
            <a:off x="8307297" y="8933267"/>
            <a:ext cx="802415" cy="928509"/>
          </a:xfrm>
          <a:prstGeom prst="rect">
            <a:avLst/>
          </a:prstGeom>
        </p:spPr>
      </p:pic>
      <p:sp>
        <p:nvSpPr>
          <p:cNvPr id="12" name="Shape 48"/>
          <p:cNvSpPr txBox="1">
            <a:spLocks noGrp="1"/>
          </p:cNvSpPr>
          <p:nvPr>
            <p:ph type="title"/>
          </p:nvPr>
        </p:nvSpPr>
        <p:spPr>
          <a:xfrm>
            <a:off x="130891" y="-14675"/>
            <a:ext cx="10782719" cy="1133653"/>
          </a:xfrm>
          <a:prstGeom prst="rect">
            <a:avLst/>
          </a:prstGeom>
        </p:spPr>
        <p:txBody>
          <a:bodyPr lIns="130025" tIns="130025" rIns="130025" bIns="130025" anchor="ctr" anchorCtr="0">
            <a:noAutofit/>
          </a:bodyPr>
          <a:lstStyle/>
          <a:p>
            <a:pPr lvl="0" rtl="0">
              <a:buNone/>
            </a:pPr>
            <a:r>
              <a:rPr lang="en-US" sz="5100" b="1" dirty="0" smtClean="0">
                <a:solidFill>
                  <a:srgbClr val="FF5308"/>
                </a:solidFill>
                <a:latin typeface="Calibri"/>
                <a:ea typeface="Calibri"/>
                <a:cs typeface="Calibri"/>
              </a:rPr>
              <a:t>Stratos Differentiator: Cloud</a:t>
            </a:r>
            <a:r>
              <a:rPr lang="en-US" sz="5100" b="1" dirty="0">
                <a:solidFill>
                  <a:schemeClr val="dk1"/>
                </a:solidFill>
              </a:rPr>
              <a:t> </a:t>
            </a:r>
            <a:r>
              <a:rPr lang="en-US" sz="5100" b="1" dirty="0" smtClean="0">
                <a:solidFill>
                  <a:srgbClr val="FF5308"/>
                </a:solidFill>
                <a:latin typeface="Calibri"/>
                <a:ea typeface="Calibri"/>
                <a:cs typeface="Calibri"/>
              </a:rPr>
              <a:t>Controller</a:t>
            </a:r>
            <a:endParaRPr lang="en-US" sz="5100" b="1" dirty="0">
              <a:solidFill>
                <a:srgbClr val="FF5308"/>
              </a:solidFill>
              <a:latin typeface="Calibri"/>
              <a:ea typeface="Calibri"/>
              <a:cs typeface="Calibri"/>
            </a:endParaRPr>
          </a:p>
        </p:txBody>
      </p:sp>
    </p:spTree>
    <p:extLst>
      <p:ext uri="{BB962C8B-B14F-4D97-AF65-F5344CB8AC3E}">
        <p14:creationId xmlns:p14="http://schemas.microsoft.com/office/powerpoint/2010/main" val="4002262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54" name="Shape 254"/>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a:solidFill>
                  <a:srgbClr val="FF5308"/>
                </a:solidFill>
                <a:latin typeface="Calibri"/>
                <a:ea typeface="Calibri"/>
                <a:cs typeface="Calibri"/>
                <a:sym typeface="Calibri"/>
              </a:rPr>
              <a:t>Scalable and Dynamic Load Balancing..</a:t>
            </a:r>
          </a:p>
        </p:txBody>
      </p:sp>
      <p:pic>
        <p:nvPicPr>
          <p:cNvPr id="255" name="Shape 255"/>
          <p:cNvPicPr preferRelativeResize="0"/>
          <p:nvPr/>
        </p:nvPicPr>
        <p:blipFill>
          <a:blip r:embed="rId3">
            <a:alphaModFix/>
          </a:blip>
          <a:stretch>
            <a:fillRect/>
          </a:stretch>
        </p:blipFill>
        <p:spPr>
          <a:xfrm>
            <a:off x="1090375" y="2281131"/>
            <a:ext cx="10824051" cy="629969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182" name="Shape 182"/>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a:solidFill>
                  <a:srgbClr val="FF5308"/>
                </a:solidFill>
                <a:latin typeface="Calibri"/>
                <a:ea typeface="Calibri"/>
                <a:cs typeface="Calibri"/>
                <a:sym typeface="Calibri"/>
              </a:rPr>
              <a:t>Agenda</a:t>
            </a:r>
          </a:p>
        </p:txBody>
      </p:sp>
      <p:sp>
        <p:nvSpPr>
          <p:cNvPr id="183" name="Shape 183"/>
          <p:cNvSpPr txBox="1">
            <a:spLocks noGrp="1"/>
          </p:cNvSpPr>
          <p:nvPr>
            <p:ph type="body" idx="1"/>
          </p:nvPr>
        </p:nvSpPr>
        <p:spPr>
          <a:xfrm>
            <a:off x="533400" y="1132789"/>
            <a:ext cx="11150700" cy="7786800"/>
          </a:xfrm>
          <a:prstGeom prst="rect">
            <a:avLst/>
          </a:prstGeom>
          <a:noFill/>
          <a:ln>
            <a:noFill/>
          </a:ln>
        </p:spPr>
        <p:txBody>
          <a:bodyPr lIns="50800" tIns="50800" rIns="50800" bIns="50800" anchor="t" anchorCtr="0">
            <a:noAutofit/>
          </a:bodyPr>
          <a:lstStyle/>
          <a:p>
            <a:pPr marL="0" lvl="0" indent="0" rtl="0">
              <a:spcBef>
                <a:spcPts val="0"/>
              </a:spcBef>
              <a:buNone/>
            </a:pPr>
            <a:r>
              <a:rPr lang="en-US" sz="3600" b="1" dirty="0">
                <a:solidFill>
                  <a:srgbClr val="1A1A1A"/>
                </a:solidFill>
                <a:latin typeface="Calibri"/>
                <a:ea typeface="Calibri"/>
                <a:cs typeface="Calibri"/>
                <a:sym typeface="Calibri"/>
              </a:rPr>
              <a:t>Presentation</a:t>
            </a:r>
          </a:p>
          <a:p>
            <a:pPr marL="685800" lvl="0" indent="-515619">
              <a:spcBef>
                <a:spcPts val="0"/>
              </a:spcBef>
              <a:buSzPct val="100000"/>
            </a:pPr>
            <a:r>
              <a:rPr lang="en-US" sz="3600" dirty="0" smtClean="0">
                <a:solidFill>
                  <a:srgbClr val="1A1A1A"/>
                </a:solidFill>
                <a:latin typeface="Calibri"/>
                <a:ea typeface="Calibri"/>
                <a:cs typeface="Calibri"/>
                <a:sym typeface="Calibri"/>
              </a:rPr>
              <a:t>Motivation</a:t>
            </a:r>
          </a:p>
          <a:p>
            <a:pPr marL="685800" lvl="0" indent="-515619">
              <a:spcBef>
                <a:spcPts val="0"/>
              </a:spcBef>
              <a:buSzPct val="100000"/>
            </a:pPr>
            <a:r>
              <a:rPr lang="en-US" sz="3600" dirty="0" smtClean="0">
                <a:solidFill>
                  <a:srgbClr val="1A1A1A"/>
                </a:solidFill>
                <a:latin typeface="Calibri"/>
                <a:ea typeface="Calibri"/>
                <a:cs typeface="Calibri"/>
                <a:sym typeface="Calibri"/>
              </a:rPr>
              <a:t>Cloud Scale Architecture</a:t>
            </a:r>
          </a:p>
          <a:p>
            <a:pPr marL="685800" lvl="0" indent="-515619">
              <a:spcBef>
                <a:spcPts val="0"/>
              </a:spcBef>
              <a:buSzPct val="100000"/>
            </a:pPr>
            <a:r>
              <a:rPr lang="en-US" sz="3600" dirty="0" smtClean="0">
                <a:solidFill>
                  <a:srgbClr val="1A1A1A"/>
                </a:solidFill>
                <a:latin typeface="Calibri"/>
                <a:ea typeface="Calibri"/>
                <a:cs typeface="Calibri"/>
                <a:sym typeface="Calibri"/>
              </a:rPr>
              <a:t>Moving Parts</a:t>
            </a:r>
          </a:p>
          <a:p>
            <a:pPr marL="685800" lvl="0" indent="-515619">
              <a:spcBef>
                <a:spcPts val="0"/>
              </a:spcBef>
              <a:buSzPct val="100000"/>
            </a:pPr>
            <a:r>
              <a:rPr lang="en-US" sz="3600" dirty="0" smtClean="0">
                <a:solidFill>
                  <a:srgbClr val="1A1A1A"/>
                </a:solidFill>
                <a:latin typeface="Calibri"/>
                <a:ea typeface="Calibri"/>
                <a:cs typeface="Calibri"/>
                <a:sym typeface="Calibri"/>
              </a:rPr>
              <a:t>Real world Application Composition Scenarios</a:t>
            </a:r>
          </a:p>
          <a:p>
            <a:pPr marL="685800" lvl="0" indent="-515619">
              <a:spcBef>
                <a:spcPts val="0"/>
              </a:spcBef>
              <a:buSzPct val="100000"/>
            </a:pPr>
            <a:r>
              <a:rPr lang="en-US" sz="3600" dirty="0" smtClean="0">
                <a:solidFill>
                  <a:srgbClr val="1A1A1A"/>
                </a:solidFill>
                <a:latin typeface="Calibri"/>
                <a:ea typeface="Calibri"/>
                <a:cs typeface="Calibri"/>
                <a:sym typeface="Calibri"/>
              </a:rPr>
              <a:t>Running at Scale</a:t>
            </a:r>
            <a:endParaRPr lang="en-US" sz="3600" dirty="0" smtClean="0">
              <a:solidFill>
                <a:srgbClr val="1A1A1A"/>
              </a:solidFill>
              <a:latin typeface="Calibri"/>
              <a:ea typeface="Calibri"/>
              <a:cs typeface="Calibri"/>
              <a:sym typeface="Calibri"/>
            </a:endParaRPr>
          </a:p>
          <a:p>
            <a:pPr marL="0" lvl="0" indent="0" rtl="0">
              <a:spcBef>
                <a:spcPts val="0"/>
              </a:spcBef>
              <a:buNone/>
            </a:pPr>
            <a:endParaRPr sz="3600" dirty="0">
              <a:solidFill>
                <a:srgbClr val="1A1A1A"/>
              </a:solidFill>
              <a:latin typeface="Calibri"/>
              <a:ea typeface="Calibri"/>
              <a:cs typeface="Calibri"/>
              <a:sym typeface="Calibri"/>
            </a:endParaRPr>
          </a:p>
          <a:p>
            <a:pPr marL="0" indent="0" rtl="0">
              <a:spcBef>
                <a:spcPts val="0"/>
              </a:spcBef>
              <a:buNone/>
            </a:pPr>
            <a:r>
              <a:rPr lang="en-US" sz="3600" b="1" dirty="0" smtClean="0">
                <a:solidFill>
                  <a:srgbClr val="1A1A1A"/>
                </a:solidFill>
                <a:latin typeface="Calibri"/>
                <a:ea typeface="Calibri"/>
                <a:cs typeface="Calibri"/>
                <a:sym typeface="Calibri"/>
              </a:rPr>
              <a:t>Container as a Service Platform </a:t>
            </a:r>
            <a:r>
              <a:rPr lang="en-US" sz="3600" b="1" dirty="0" smtClean="0">
                <a:solidFill>
                  <a:srgbClr val="1A1A1A"/>
                </a:solidFill>
                <a:latin typeface="Calibri"/>
                <a:ea typeface="Calibri"/>
                <a:cs typeface="Calibri"/>
                <a:sym typeface="Calibri"/>
              </a:rPr>
              <a:t>Demo</a:t>
            </a:r>
            <a:endParaRPr sz="3600" b="1" dirty="0">
              <a:solidFill>
                <a:srgbClr val="1A1A1A"/>
              </a:solidFill>
              <a:latin typeface="Calibri"/>
              <a:ea typeface="Calibri"/>
              <a:cs typeface="Calibri"/>
              <a:sym typeface="Calibri"/>
            </a:endParaRP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Launch </a:t>
            </a:r>
            <a:r>
              <a:rPr lang="en-US" sz="3600" dirty="0" err="1" smtClean="0">
                <a:solidFill>
                  <a:srgbClr val="1A1A1A"/>
                </a:solidFill>
                <a:latin typeface="Calibri"/>
                <a:ea typeface="Calibri"/>
                <a:cs typeface="Calibri"/>
                <a:sym typeface="Calibri"/>
              </a:rPr>
              <a:t>kubernetes</a:t>
            </a:r>
            <a:r>
              <a:rPr lang="en-US" sz="3600" dirty="0" smtClean="0">
                <a:solidFill>
                  <a:srgbClr val="1A1A1A"/>
                </a:solidFill>
                <a:latin typeface="Calibri"/>
                <a:ea typeface="Calibri"/>
                <a:cs typeface="Calibri"/>
                <a:sym typeface="Calibri"/>
              </a:rPr>
              <a:t> cluster + </a:t>
            </a:r>
            <a:r>
              <a:rPr lang="en-US" sz="3600" dirty="0" err="1" smtClean="0">
                <a:solidFill>
                  <a:srgbClr val="1A1A1A"/>
                </a:solidFill>
                <a:latin typeface="Calibri"/>
                <a:ea typeface="Calibri"/>
                <a:cs typeface="Calibri"/>
                <a:sym typeface="Calibri"/>
              </a:rPr>
              <a:t>CoreOS</a:t>
            </a:r>
            <a:r>
              <a:rPr lang="en-US" sz="3600" dirty="0" smtClean="0">
                <a:solidFill>
                  <a:srgbClr val="1A1A1A"/>
                </a:solidFill>
                <a:latin typeface="Calibri"/>
                <a:ea typeface="Calibri"/>
                <a:cs typeface="Calibri"/>
                <a:sym typeface="Calibri"/>
              </a:rPr>
              <a:t> nodes</a:t>
            </a:r>
          </a:p>
          <a:p>
            <a:pPr marL="685800" lvl="0" indent="-515619" rtl="0">
              <a:spcBef>
                <a:spcPts val="0"/>
              </a:spcBef>
              <a:buClr>
                <a:srgbClr val="1A1A1A"/>
              </a:buClr>
              <a:buSzPct val="100000"/>
              <a:buFont typeface="Calibri"/>
              <a:buChar char="๏"/>
            </a:pPr>
            <a:r>
              <a:rPr lang="en-US" sz="3600" dirty="0">
                <a:solidFill>
                  <a:srgbClr val="1A1A1A"/>
                </a:solidFill>
                <a:latin typeface="Calibri"/>
                <a:ea typeface="Calibri"/>
                <a:cs typeface="Calibri"/>
                <a:sym typeface="Calibri"/>
              </a:rPr>
              <a:t>L</a:t>
            </a:r>
            <a:r>
              <a:rPr lang="en-US" sz="3600" dirty="0" smtClean="0">
                <a:solidFill>
                  <a:srgbClr val="1A1A1A"/>
                </a:solidFill>
                <a:latin typeface="Calibri"/>
                <a:ea typeface="Calibri"/>
                <a:cs typeface="Calibri"/>
                <a:sym typeface="Calibri"/>
              </a:rPr>
              <a:t>aunch event backplane and load balancer</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Launch Platform as a Service components</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Deploy Application Model Policies</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Launch </a:t>
            </a:r>
            <a:r>
              <a:rPr lang="en-US" sz="3600" dirty="0" err="1" smtClean="0">
                <a:solidFill>
                  <a:srgbClr val="1A1A1A"/>
                </a:solidFill>
                <a:latin typeface="Calibri"/>
                <a:ea typeface="Calibri"/>
                <a:cs typeface="Calibri"/>
                <a:sym typeface="Calibri"/>
              </a:rPr>
              <a:t>dockerized</a:t>
            </a:r>
            <a:r>
              <a:rPr lang="en-US" sz="3600" dirty="0" smtClean="0">
                <a:solidFill>
                  <a:srgbClr val="1A1A1A"/>
                </a:solidFill>
                <a:latin typeface="Calibri"/>
                <a:ea typeface="Calibri"/>
                <a:cs typeface="Calibri"/>
                <a:sym typeface="Calibri"/>
              </a:rPr>
              <a:t> application</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Test and Scale &lt;- Iterate</a:t>
            </a:r>
            <a:endParaRPr lang="en-US" sz="3600" dirty="0" smtClean="0">
              <a:solidFill>
                <a:srgbClr val="1A1A1A"/>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240" y="-368017"/>
            <a:ext cx="11704320" cy="1625600"/>
          </a:xfrm>
          <a:prstGeom prst="rect">
            <a:avLst/>
          </a:prstGeom>
        </p:spPr>
        <p:txBody>
          <a:bodyPr lIns="130025" tIns="130025" rIns="130025" bIns="130025" anchor="b" anchorCtr="0">
            <a:noAutofit/>
          </a:bodyPr>
          <a:lstStyle/>
          <a:p>
            <a:pPr>
              <a:buClr>
                <a:srgbClr val="FF5308"/>
              </a:buClr>
              <a:buSzPct val="25000"/>
            </a:pPr>
            <a:r>
              <a:rPr lang="en" sz="5200" dirty="0">
                <a:solidFill>
                  <a:srgbClr val="FF5308"/>
                </a:solidFill>
                <a:latin typeface="Calibri"/>
                <a:ea typeface="Calibri"/>
                <a:cs typeface="Calibri"/>
              </a:rPr>
              <a:t>Stratos Load Balancer Architecture</a:t>
            </a:r>
          </a:p>
        </p:txBody>
      </p:sp>
      <p:pic>
        <p:nvPicPr>
          <p:cNvPr id="52" name="Shape 52"/>
          <p:cNvPicPr preferRelativeResize="0"/>
          <p:nvPr/>
        </p:nvPicPr>
        <p:blipFill>
          <a:blip r:embed="rId3">
            <a:alphaModFix/>
          </a:blip>
          <a:stretch>
            <a:fillRect/>
          </a:stretch>
        </p:blipFill>
        <p:spPr>
          <a:xfrm>
            <a:off x="774756" y="1760356"/>
            <a:ext cx="10908799" cy="7126151"/>
          </a:xfrm>
          <a:prstGeom prst="rect">
            <a:avLst/>
          </a:prstGeom>
          <a:noFill/>
          <a:ln>
            <a:noFill/>
          </a:ln>
        </p:spPr>
      </p:pic>
    </p:spTree>
    <p:extLst>
      <p:ext uri="{BB962C8B-B14F-4D97-AF65-F5344CB8AC3E}">
        <p14:creationId xmlns:p14="http://schemas.microsoft.com/office/powerpoint/2010/main" val="32043717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0" y="291433"/>
            <a:ext cx="13004800" cy="743308"/>
          </a:xfrm>
          <a:prstGeom prst="rect">
            <a:avLst/>
          </a:prstGeom>
        </p:spPr>
        <p:txBody>
          <a:bodyPr lIns="130025" tIns="130025" rIns="130025" bIns="130025" anchor="b" anchorCtr="0">
            <a:noAutofit/>
          </a:bodyPr>
          <a:lstStyle/>
          <a:p>
            <a:pPr>
              <a:buClr>
                <a:srgbClr val="FF5308"/>
              </a:buClr>
              <a:buSzPct val="25000"/>
            </a:pPr>
            <a:r>
              <a:rPr lang="en" sz="4400" dirty="0">
                <a:solidFill>
                  <a:srgbClr val="FF5308"/>
                </a:solidFill>
                <a:latin typeface="Calibri"/>
                <a:ea typeface="Calibri"/>
                <a:cs typeface="Calibri"/>
              </a:rPr>
              <a:t>Stratos Load Balancer Extension Architecture</a:t>
            </a:r>
          </a:p>
        </p:txBody>
      </p:sp>
      <p:pic>
        <p:nvPicPr>
          <p:cNvPr id="58" name="Shape 58"/>
          <p:cNvPicPr preferRelativeResize="0"/>
          <p:nvPr/>
        </p:nvPicPr>
        <p:blipFill>
          <a:blip r:embed="rId3">
            <a:alphaModFix/>
          </a:blip>
          <a:stretch>
            <a:fillRect/>
          </a:stretch>
        </p:blipFill>
        <p:spPr>
          <a:xfrm>
            <a:off x="846667" y="1747520"/>
            <a:ext cx="11311467" cy="7559040"/>
          </a:xfrm>
          <a:prstGeom prst="rect">
            <a:avLst/>
          </a:prstGeom>
          <a:noFill/>
          <a:ln>
            <a:noFill/>
          </a:ln>
        </p:spPr>
      </p:pic>
    </p:spTree>
    <p:extLst>
      <p:ext uri="{BB962C8B-B14F-4D97-AF65-F5344CB8AC3E}">
        <p14:creationId xmlns:p14="http://schemas.microsoft.com/office/powerpoint/2010/main" val="24820786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753" y="-536754"/>
            <a:ext cx="11704320" cy="1625600"/>
          </a:xfrm>
          <a:prstGeom prst="rect">
            <a:avLst/>
          </a:prstGeom>
        </p:spPr>
        <p:txBody>
          <a:bodyPr lIns="130025" tIns="130025" rIns="130025" bIns="130025" anchor="b" anchorCtr="0">
            <a:noAutofit/>
          </a:bodyPr>
          <a:lstStyle/>
          <a:p>
            <a:pPr>
              <a:buClr>
                <a:srgbClr val="FF5308"/>
              </a:buClr>
              <a:buSzPct val="25000"/>
            </a:pPr>
            <a:r>
              <a:rPr lang="en" sz="4400" dirty="0">
                <a:solidFill>
                  <a:srgbClr val="FF5308"/>
                </a:solidFill>
                <a:latin typeface="Calibri"/>
                <a:ea typeface="Calibri"/>
                <a:cs typeface="Calibri"/>
              </a:rPr>
              <a:t>Composite Application </a:t>
            </a:r>
            <a:r>
              <a:rPr lang="en" sz="4400" dirty="0" smtClean="0">
                <a:solidFill>
                  <a:srgbClr val="FF5308"/>
                </a:solidFill>
                <a:latin typeface="Calibri"/>
                <a:ea typeface="Calibri"/>
                <a:cs typeface="Calibri"/>
              </a:rPr>
              <a:t>Model</a:t>
            </a:r>
            <a:r>
              <a:rPr lang="en-US" sz="4400" dirty="0" smtClean="0">
                <a:solidFill>
                  <a:srgbClr val="FF5308"/>
                </a:solidFill>
                <a:latin typeface="Calibri"/>
                <a:ea typeface="Calibri"/>
                <a:cs typeface="Calibri"/>
              </a:rPr>
              <a:t> and Policy Model</a:t>
            </a:r>
            <a:endParaRPr lang="en" sz="4400" dirty="0">
              <a:solidFill>
                <a:srgbClr val="FF5308"/>
              </a:solidFill>
              <a:latin typeface="Calibri"/>
              <a:ea typeface="Calibri"/>
              <a:cs typeface="Calibri"/>
            </a:endParaRPr>
          </a:p>
        </p:txBody>
      </p:sp>
      <p:pic>
        <p:nvPicPr>
          <p:cNvPr id="77" name="Shape 77"/>
          <p:cNvPicPr preferRelativeResize="0"/>
          <p:nvPr/>
        </p:nvPicPr>
        <p:blipFill>
          <a:blip r:embed="rId3">
            <a:alphaModFix/>
          </a:blip>
          <a:stretch>
            <a:fillRect/>
          </a:stretch>
        </p:blipFill>
        <p:spPr>
          <a:xfrm>
            <a:off x="764357" y="2133156"/>
            <a:ext cx="11476089" cy="6280745"/>
          </a:xfrm>
          <a:prstGeom prst="rect">
            <a:avLst/>
          </a:prstGeom>
          <a:noFill/>
          <a:ln>
            <a:noFill/>
          </a:ln>
        </p:spPr>
      </p:pic>
    </p:spTree>
    <p:extLst>
      <p:ext uri="{BB962C8B-B14F-4D97-AF65-F5344CB8AC3E}">
        <p14:creationId xmlns:p14="http://schemas.microsoft.com/office/powerpoint/2010/main" val="31116301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smtClean="0">
                <a:solidFill>
                  <a:srgbClr val="FF5308"/>
                </a:solidFill>
                <a:latin typeface="Calibri"/>
                <a:ea typeface="Calibri"/>
                <a:cs typeface="Calibri"/>
                <a:sym typeface="Calibri"/>
              </a:rPr>
              <a:t>Groups = Composite C</a:t>
            </a:r>
            <a:r>
              <a:rPr lang="en-US" sz="4000" b="1" dirty="0" smtClean="0">
                <a:solidFill>
                  <a:srgbClr val="FF5308"/>
                </a:solidFill>
                <a:latin typeface="Calibri"/>
                <a:ea typeface="Calibri"/>
                <a:cs typeface="Calibri"/>
                <a:sym typeface="Calibri"/>
              </a:rPr>
              <a:t>loud Instances</a:t>
            </a:r>
            <a:endParaRPr lang="en-US" sz="4000" b="1" dirty="0">
              <a:solidFill>
                <a:srgbClr val="FF5308"/>
              </a:solidFill>
              <a:latin typeface="Calibri"/>
              <a:ea typeface="Calibri"/>
              <a:cs typeface="Calibri"/>
              <a:sym typeface="Calibri"/>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94727" y="1744027"/>
            <a:ext cx="11015345" cy="6265545"/>
          </a:xfrm>
          <a:prstGeom prst="rect">
            <a:avLst/>
          </a:prstGeom>
          <a:noFill/>
          <a:ln>
            <a:noFill/>
          </a:ln>
        </p:spPr>
      </p:pic>
    </p:spTree>
    <p:extLst>
      <p:ext uri="{BB962C8B-B14F-4D97-AF65-F5344CB8AC3E}">
        <p14:creationId xmlns:p14="http://schemas.microsoft.com/office/powerpoint/2010/main" val="35555410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61" name="Shape 261"/>
          <p:cNvSpPr txBox="1">
            <a:spLocks noGrp="1"/>
          </p:cNvSpPr>
          <p:nvPr>
            <p:ph type="body" idx="1"/>
          </p:nvPr>
        </p:nvSpPr>
        <p:spPr>
          <a:xfrm>
            <a:off x="533400" y="1318550"/>
            <a:ext cx="11150700" cy="7658399"/>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None/>
            </a:pPr>
            <a:r>
              <a:rPr lang="en-US" sz="3600" b="1">
                <a:solidFill>
                  <a:srgbClr val="1A1A1A"/>
                </a:solidFill>
                <a:latin typeface="Calibri"/>
                <a:ea typeface="Calibri"/>
                <a:cs typeface="Calibri"/>
                <a:sym typeface="Calibri"/>
              </a:rPr>
              <a:t>What are the smart policies?</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Auto scaling</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Deployment</a:t>
            </a:r>
          </a:p>
          <a:p>
            <a:pPr marL="0" marR="0" lvl="0" indent="0" algn="l" rtl="0">
              <a:lnSpc>
                <a:spcPct val="100000"/>
              </a:lnSpc>
              <a:spcBef>
                <a:spcPts val="0"/>
              </a:spcBef>
              <a:spcAft>
                <a:spcPts val="0"/>
              </a:spcAft>
              <a:buNone/>
            </a:pPr>
            <a:r>
              <a:rPr lang="en-US" sz="3600" b="1">
                <a:solidFill>
                  <a:srgbClr val="1A1A1A"/>
                </a:solidFill>
                <a:latin typeface="Calibri"/>
                <a:ea typeface="Calibri"/>
                <a:cs typeface="Calibri"/>
                <a:sym typeface="Calibri"/>
              </a:rPr>
              <a:t>Auto scaling policy</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Define thresholds values pertaining scale up/down decision </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Auto Scaler refer this policy</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Defined by DevOps</a:t>
            </a:r>
          </a:p>
          <a:p>
            <a:pPr marL="0" marR="0" lvl="0" indent="0" algn="l" rtl="0">
              <a:lnSpc>
                <a:spcPct val="100000"/>
              </a:lnSpc>
              <a:spcBef>
                <a:spcPts val="0"/>
              </a:spcBef>
              <a:spcAft>
                <a:spcPts val="0"/>
              </a:spcAft>
              <a:buNone/>
            </a:pPr>
            <a:r>
              <a:rPr lang="en-US" sz="3600" b="1">
                <a:solidFill>
                  <a:srgbClr val="1A1A1A"/>
                </a:solidFill>
                <a:latin typeface="Calibri"/>
                <a:ea typeface="Calibri"/>
                <a:cs typeface="Calibri"/>
                <a:sym typeface="Calibri"/>
              </a:rPr>
              <a:t>Deployment policy</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Defined how and where to spawn cartridge instances</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Defined min and max instances in a selected service cluster</a:t>
            </a:r>
          </a:p>
          <a:p>
            <a:pPr marL="685800" marR="0" lvl="0" indent="-515619" algn="l" rtl="0">
              <a:lnSpc>
                <a:spcPct val="100000"/>
              </a:lnSpc>
              <a:spcBef>
                <a:spcPts val="0"/>
              </a:spcBef>
              <a:spcAft>
                <a:spcPts val="0"/>
              </a:spcAft>
              <a:buClr>
                <a:srgbClr val="1A1A1A"/>
              </a:buClr>
              <a:buSzPct val="100000"/>
              <a:buFont typeface="Calibri"/>
              <a:buChar char="๏"/>
            </a:pPr>
            <a:r>
              <a:rPr lang="en-US" sz="3600">
                <a:solidFill>
                  <a:srgbClr val="1A1A1A"/>
                </a:solidFill>
                <a:latin typeface="Calibri"/>
                <a:ea typeface="Calibri"/>
                <a:cs typeface="Calibri"/>
                <a:sym typeface="Calibri"/>
              </a:rPr>
              <a:t>Defined by DevOps based on deployment patterns</a:t>
            </a:r>
          </a:p>
          <a:p>
            <a:pPr marL="0" marR="0" lvl="0" indent="0" algn="l" rtl="0">
              <a:lnSpc>
                <a:spcPct val="100000"/>
              </a:lnSpc>
              <a:spcBef>
                <a:spcPts val="0"/>
              </a:spcBef>
              <a:spcAft>
                <a:spcPts val="0"/>
              </a:spcAft>
              <a:buNone/>
            </a:pPr>
            <a:endParaRPr sz="3600">
              <a:solidFill>
                <a:srgbClr val="1A1A1A"/>
              </a:solidFill>
              <a:latin typeface="Calibri"/>
              <a:ea typeface="Calibri"/>
              <a:cs typeface="Calibri"/>
              <a:sym typeface="Calibri"/>
            </a:endParaRPr>
          </a:p>
        </p:txBody>
      </p:sp>
      <p:sp>
        <p:nvSpPr>
          <p:cNvPr id="262" name="Shape 262"/>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a:solidFill>
                  <a:srgbClr val="FF5308"/>
                </a:solidFill>
                <a:latin typeface="Calibri"/>
                <a:ea typeface="Calibri"/>
                <a:cs typeface="Calibri"/>
                <a:sym typeface="Calibri"/>
              </a:rPr>
              <a:t>Smart Policies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31" name="Shape 231"/>
          <p:cNvSpPr txBox="1">
            <a:spLocks noGrp="1"/>
          </p:cNvSpPr>
          <p:nvPr>
            <p:ph type="body" idx="1"/>
          </p:nvPr>
        </p:nvSpPr>
        <p:spPr>
          <a:xfrm>
            <a:off x="533400" y="1169427"/>
            <a:ext cx="11150700" cy="6680700"/>
          </a:xfrm>
          <a:prstGeom prst="rect">
            <a:avLst/>
          </a:prstGeom>
          <a:noFill/>
          <a:ln>
            <a:noFill/>
          </a:ln>
        </p:spPr>
        <p:txBody>
          <a:bodyPr lIns="50800" tIns="50800" rIns="50800" bIns="50800" anchor="t" anchorCtr="0">
            <a:noAutofit/>
          </a:bodyPr>
          <a:lstStyle/>
          <a:p>
            <a:pPr marL="0" lvl="0" indent="0" rtl="0">
              <a:spcBef>
                <a:spcPts val="0"/>
              </a:spcBef>
              <a:buClr>
                <a:schemeClr val="dk1"/>
              </a:buClr>
              <a:buSzPct val="30555"/>
              <a:buFont typeface="Arial"/>
              <a:buNone/>
            </a:pPr>
            <a:r>
              <a:rPr lang="en-US" sz="3600" dirty="0" smtClean="0">
                <a:solidFill>
                  <a:srgbClr val="1A1A1A"/>
                </a:solidFill>
                <a:latin typeface="Calibri"/>
                <a:ea typeface="Calibri"/>
                <a:cs typeface="Calibri"/>
                <a:sym typeface="Calibri"/>
              </a:rPr>
              <a:t>Scaling </a:t>
            </a:r>
            <a:r>
              <a:rPr lang="en-US" sz="3600" dirty="0">
                <a:solidFill>
                  <a:srgbClr val="1A1A1A"/>
                </a:solidFill>
                <a:latin typeface="Calibri"/>
                <a:ea typeface="Calibri"/>
                <a:cs typeface="Calibri"/>
                <a:sym typeface="Calibri"/>
              </a:rPr>
              <a:t>algorithm can use multiple factors. such as</a:t>
            </a:r>
          </a:p>
          <a:p>
            <a:pPr marL="0" lvl="0" indent="0" rtl="0">
              <a:spcBef>
                <a:spcPts val="0"/>
              </a:spcBef>
              <a:buClr>
                <a:schemeClr val="dk1"/>
              </a:buClr>
              <a:buSzPct val="30555"/>
              <a:buFont typeface="Arial"/>
              <a:buNone/>
            </a:pPr>
            <a:r>
              <a:rPr lang="en-US" sz="3600" dirty="0">
                <a:solidFill>
                  <a:srgbClr val="1A1A1A"/>
                </a:solidFill>
                <a:latin typeface="Calibri"/>
                <a:ea typeface="Calibri"/>
                <a:cs typeface="Calibri"/>
                <a:sym typeface="Calibri"/>
              </a:rPr>
              <a:t>		- Load average of the instance</a:t>
            </a:r>
          </a:p>
          <a:p>
            <a:pPr marL="0" lvl="0" indent="0" rtl="0">
              <a:spcBef>
                <a:spcPts val="0"/>
              </a:spcBef>
              <a:buClr>
                <a:schemeClr val="dk1"/>
              </a:buClr>
              <a:buSzPct val="30555"/>
              <a:buFont typeface="Arial"/>
              <a:buNone/>
            </a:pPr>
            <a:r>
              <a:rPr lang="en-US" sz="3600" dirty="0">
                <a:solidFill>
                  <a:srgbClr val="1A1A1A"/>
                </a:solidFill>
                <a:latin typeface="Calibri"/>
                <a:ea typeface="Calibri"/>
                <a:cs typeface="Calibri"/>
                <a:sym typeface="Calibri"/>
              </a:rPr>
              <a:t>		- Memory consumption of the instance</a:t>
            </a:r>
          </a:p>
          <a:p>
            <a:pPr marL="0" lvl="0" indent="0" rtl="0">
              <a:spcBef>
                <a:spcPts val="0"/>
              </a:spcBef>
              <a:buNone/>
            </a:pPr>
            <a:r>
              <a:rPr lang="en-US" sz="3600" dirty="0">
                <a:solidFill>
                  <a:srgbClr val="1A1A1A"/>
                </a:solidFill>
                <a:latin typeface="Calibri"/>
                <a:ea typeface="Calibri"/>
                <a:cs typeface="Calibri"/>
                <a:sym typeface="Calibri"/>
              </a:rPr>
              <a:t>		- In-flight request count in LB</a:t>
            </a:r>
          </a:p>
          <a:p>
            <a:pPr marL="0" marR="0" lvl="0" indent="0" algn="l" rtl="0">
              <a:lnSpc>
                <a:spcPct val="100000"/>
              </a:lnSpc>
              <a:spcBef>
                <a:spcPts val="0"/>
              </a:spcBef>
              <a:spcAft>
                <a:spcPts val="0"/>
              </a:spcAft>
              <a:buNone/>
            </a:pPr>
            <a:endParaRPr sz="3600" dirty="0">
              <a:solidFill>
                <a:srgbClr val="1A1A1A"/>
              </a:solidFill>
              <a:latin typeface="Calibri"/>
              <a:ea typeface="Calibri"/>
              <a:cs typeface="Calibri"/>
              <a:sym typeface="Calibri"/>
            </a:endParaRPr>
          </a:p>
        </p:txBody>
      </p:sp>
      <p:sp>
        <p:nvSpPr>
          <p:cNvPr id="232" name="Shape 232"/>
          <p:cNvSpPr txBox="1">
            <a:spLocks noGrp="1"/>
          </p:cNvSpPr>
          <p:nvPr>
            <p:ph type="title"/>
          </p:nvPr>
        </p:nvSpPr>
        <p:spPr>
          <a:xfrm>
            <a:off x="153986" y="301175"/>
            <a:ext cx="11150700" cy="592464"/>
          </a:xfrm>
          <a:prstGeom prst="rect">
            <a:avLst/>
          </a:prstGeom>
          <a:noFill/>
          <a:ln>
            <a:noFill/>
          </a:ln>
        </p:spPr>
        <p:txBody>
          <a:bodyPr lIns="50800" tIns="50800" rIns="50800" bIns="50800" anchor="ctr" anchorCtr="0">
            <a:noAutofit/>
          </a:bodyPr>
          <a:lstStyle/>
          <a:p>
            <a:pPr>
              <a:buClr>
                <a:srgbClr val="FF5308"/>
              </a:buClr>
              <a:buSzPct val="25000"/>
            </a:pPr>
            <a:r>
              <a:rPr lang="en-US" sz="4400" b="1" dirty="0" smtClean="0">
                <a:solidFill>
                  <a:srgbClr val="FF5308"/>
                </a:solidFill>
                <a:latin typeface="Calibri"/>
                <a:ea typeface="Calibri"/>
                <a:cs typeface="Calibri"/>
                <a:sym typeface="Calibri"/>
              </a:rPr>
              <a:t>How do you specify elastic scale?</a:t>
            </a:r>
            <a:endParaRPr lang="en-US" sz="4400" b="1" dirty="0">
              <a:solidFill>
                <a:srgbClr val="FF5308"/>
              </a:solidFill>
              <a:latin typeface="Calibri"/>
              <a:ea typeface="Calibri"/>
              <a:cs typeface="Calibri"/>
              <a:sym typeface="Calibri"/>
            </a:endParaRPr>
          </a:p>
        </p:txBody>
      </p:sp>
      <p:pic>
        <p:nvPicPr>
          <p:cNvPr id="233" name="Shape 233"/>
          <p:cNvPicPr preferRelativeResize="0"/>
          <p:nvPr/>
        </p:nvPicPr>
        <p:blipFill>
          <a:blip r:embed="rId3">
            <a:alphaModFix/>
          </a:blip>
          <a:stretch>
            <a:fillRect/>
          </a:stretch>
        </p:blipFill>
        <p:spPr>
          <a:xfrm>
            <a:off x="823800" y="4942884"/>
            <a:ext cx="11150702" cy="4725548"/>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273300" y="3750265"/>
            <a:ext cx="8458200" cy="159194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smtClean="0">
                <a:solidFill>
                  <a:srgbClr val="FF5308"/>
                </a:solidFill>
                <a:latin typeface="Calibri"/>
                <a:ea typeface="Calibri"/>
                <a:cs typeface="Calibri"/>
                <a:sym typeface="Calibri"/>
              </a:rPr>
              <a:t>Dependent Scaling Scenario</a:t>
            </a:r>
            <a:endParaRPr lang="en-US" sz="4000" b="1" dirty="0">
              <a:solidFill>
                <a:srgbClr val="FF5308"/>
              </a:solidFill>
              <a:latin typeface="Calibri"/>
              <a:ea typeface="Calibri"/>
              <a:cs typeface="Calibri"/>
              <a:sym typeface="Calibri"/>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1027" y="1183045"/>
            <a:ext cx="11802745" cy="8086561"/>
          </a:xfrm>
          <a:prstGeom prst="rect">
            <a:avLst/>
          </a:prstGeom>
          <a:noFill/>
          <a:ln>
            <a:noFill/>
          </a:ln>
        </p:spPr>
      </p:pic>
    </p:spTree>
    <p:extLst>
      <p:ext uri="{BB962C8B-B14F-4D97-AF65-F5344CB8AC3E}">
        <p14:creationId xmlns:p14="http://schemas.microsoft.com/office/powerpoint/2010/main" val="29141686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smtClean="0">
                <a:solidFill>
                  <a:srgbClr val="FF5308"/>
                </a:solidFill>
                <a:latin typeface="Calibri"/>
                <a:ea typeface="Calibri"/>
                <a:cs typeface="Calibri"/>
                <a:sym typeface="Calibri"/>
              </a:rPr>
              <a:t>Group Scaling Scenario</a:t>
            </a:r>
            <a:endParaRPr lang="en-US" sz="4000" b="1" dirty="0">
              <a:solidFill>
                <a:srgbClr val="FF5308"/>
              </a:solidFill>
              <a:latin typeface="Calibri"/>
              <a:ea typeface="Calibri"/>
              <a:cs typeface="Calibri"/>
              <a:sym typeface="Calibri"/>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985327" y="2171700"/>
            <a:ext cx="9034145" cy="5410200"/>
          </a:xfrm>
          <a:prstGeom prst="rect">
            <a:avLst/>
          </a:prstGeom>
          <a:noFill/>
          <a:ln>
            <a:noFill/>
          </a:ln>
        </p:spPr>
      </p:pic>
    </p:spTree>
    <p:extLst>
      <p:ext uri="{BB962C8B-B14F-4D97-AF65-F5344CB8AC3E}">
        <p14:creationId xmlns:p14="http://schemas.microsoft.com/office/powerpoint/2010/main" val="3189200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10" name="Shape 210"/>
          <p:cNvSpPr txBox="1">
            <a:spLocks noGrp="1"/>
          </p:cNvSpPr>
          <p:nvPr>
            <p:ph type="title"/>
          </p:nvPr>
        </p:nvSpPr>
        <p:spPr>
          <a:xfrm>
            <a:off x="319025" y="255650"/>
            <a:ext cx="11150700" cy="1130400"/>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4000" b="1" dirty="0" smtClean="0">
                <a:solidFill>
                  <a:srgbClr val="FF5308"/>
                </a:solidFill>
                <a:latin typeface="Calibri"/>
                <a:ea typeface="Calibri"/>
                <a:cs typeface="Calibri"/>
                <a:sym typeface="Calibri"/>
              </a:rPr>
              <a:t>Predictive Scaling</a:t>
            </a:r>
            <a:endParaRPr lang="en-US" sz="4000" b="1" dirty="0">
              <a:solidFill>
                <a:srgbClr val="FF5308"/>
              </a:solidFill>
              <a:latin typeface="Calibri"/>
              <a:ea typeface="Calibri"/>
              <a:cs typeface="Calibri"/>
              <a:sym typeface="Calibri"/>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26427" y="939105"/>
            <a:ext cx="11751945" cy="8594849"/>
          </a:xfrm>
          <a:prstGeom prst="rect">
            <a:avLst/>
          </a:prstGeom>
          <a:noFill/>
          <a:ln>
            <a:noFill/>
          </a:ln>
        </p:spPr>
      </p:pic>
    </p:spTree>
    <p:extLst>
      <p:ext uri="{BB962C8B-B14F-4D97-AF65-F5344CB8AC3E}">
        <p14:creationId xmlns:p14="http://schemas.microsoft.com/office/powerpoint/2010/main" val="21873346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289" name="Shape 289"/>
          <p:cNvSpPr txBox="1">
            <a:spLocks noGrp="1"/>
          </p:cNvSpPr>
          <p:nvPr>
            <p:ph type="body" idx="1"/>
          </p:nvPr>
        </p:nvSpPr>
        <p:spPr>
          <a:xfrm>
            <a:off x="533400" y="1201100"/>
            <a:ext cx="11150700" cy="7206899"/>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None/>
            </a:pPr>
            <a:r>
              <a:rPr lang="en-US" sz="3600" b="1" dirty="0" smtClean="0">
                <a:solidFill>
                  <a:srgbClr val="1A1A1A"/>
                </a:solidFill>
                <a:latin typeface="Calibri"/>
                <a:ea typeface="Calibri"/>
                <a:cs typeface="Calibri"/>
                <a:sym typeface="Calibri"/>
              </a:rPr>
              <a:t>Burst based on policy and load</a:t>
            </a:r>
            <a:endParaRPr lang="en-US" sz="3600" b="1" dirty="0">
              <a:solidFill>
                <a:srgbClr val="1A1A1A"/>
              </a:solidFill>
              <a:latin typeface="Calibri"/>
              <a:ea typeface="Calibri"/>
              <a:cs typeface="Calibri"/>
              <a:sym typeface="Calibri"/>
            </a:endParaRPr>
          </a:p>
        </p:txBody>
      </p:sp>
      <p:sp>
        <p:nvSpPr>
          <p:cNvPr id="290" name="Shape 290"/>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dirty="0" smtClean="0">
                <a:solidFill>
                  <a:srgbClr val="FF5308"/>
                </a:solidFill>
                <a:latin typeface="Calibri"/>
                <a:ea typeface="Calibri"/>
                <a:cs typeface="Calibri"/>
                <a:sym typeface="Calibri"/>
              </a:rPr>
              <a:t>Ever try to Cloud Burst Containers?</a:t>
            </a:r>
            <a:endParaRPr lang="en-US" sz="5200" b="1" dirty="0">
              <a:solidFill>
                <a:srgbClr val="FF5308"/>
              </a:solidFill>
              <a:latin typeface="Calibri"/>
              <a:ea typeface="Calibri"/>
              <a:cs typeface="Calibri"/>
              <a:sym typeface="Calibri"/>
            </a:endParaRPr>
          </a:p>
        </p:txBody>
      </p:sp>
      <p:pic>
        <p:nvPicPr>
          <p:cNvPr id="291" name="Shape 291"/>
          <p:cNvPicPr preferRelativeResize="0"/>
          <p:nvPr/>
        </p:nvPicPr>
        <p:blipFill>
          <a:blip r:embed="rId3">
            <a:alphaModFix/>
          </a:blip>
          <a:stretch>
            <a:fillRect/>
          </a:stretch>
        </p:blipFill>
        <p:spPr>
          <a:xfrm>
            <a:off x="530258" y="2563330"/>
            <a:ext cx="10862014" cy="6329696"/>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Fotolia_66137184_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191376"/>
            <a:ext cx="13052425" cy="956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294967295"/>
          </p:nvPr>
        </p:nvSpPr>
        <p:spPr>
          <a:xfrm>
            <a:off x="9324545" y="8885157"/>
            <a:ext cx="3026944" cy="669767"/>
          </a:xfrm>
          <a:prstGeom prst="rect">
            <a:avLst/>
          </a:prstGeom>
        </p:spPr>
        <p:txBody>
          <a:bodyPr lIns="130046" tIns="65023" rIns="130046" bIns="65023"/>
          <a:lstStyle/>
          <a:p>
            <a:fld id="{CC2BEEE7-CF0A-0E41-8413-174CF43B1E87}" type="slidenum">
              <a:rPr lang="en-US" smtClean="0"/>
              <a:t>3</a:t>
            </a:fld>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9416490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18" name="Shape 318"/>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dirty="0" smtClean="0">
                <a:solidFill>
                  <a:srgbClr val="FF5308"/>
                </a:solidFill>
                <a:latin typeface="Calibri"/>
                <a:ea typeface="Calibri"/>
                <a:cs typeface="Calibri"/>
                <a:sym typeface="Calibri"/>
              </a:rPr>
              <a:t>Demo Time </a:t>
            </a:r>
            <a:endParaRPr lang="en-US" sz="5200" b="1" dirty="0">
              <a:solidFill>
                <a:srgbClr val="FF5308"/>
              </a:solidFill>
              <a:latin typeface="Calibri"/>
              <a:ea typeface="Calibri"/>
              <a:cs typeface="Calibri"/>
              <a:sym typeface="Calibri"/>
            </a:endParaRPr>
          </a:p>
        </p:txBody>
      </p:sp>
      <p:sp>
        <p:nvSpPr>
          <p:cNvPr id="319" name="Shape 319"/>
          <p:cNvSpPr txBox="1">
            <a:spLocks noGrp="1"/>
          </p:cNvSpPr>
          <p:nvPr>
            <p:ph type="body" idx="1"/>
          </p:nvPr>
        </p:nvSpPr>
        <p:spPr>
          <a:xfrm>
            <a:off x="533400" y="932967"/>
            <a:ext cx="11150700" cy="7456926"/>
          </a:xfrm>
          <a:prstGeom prst="rect">
            <a:avLst/>
          </a:prstGeom>
          <a:noFill/>
          <a:ln>
            <a:noFill/>
          </a:ln>
        </p:spPr>
        <p:txBody>
          <a:bodyPr lIns="50800" tIns="50800" rIns="50800" bIns="50800" anchor="t" anchorCtr="0">
            <a:noAutofit/>
          </a:bodyPr>
          <a:lstStyle/>
          <a:p>
            <a:pPr marL="0" lvl="0" indent="0" rtl="0">
              <a:spcBef>
                <a:spcPts val="0"/>
              </a:spcBef>
              <a:buNone/>
            </a:pPr>
            <a:r>
              <a:rPr lang="en-US" sz="3600" b="1" dirty="0" smtClean="0">
                <a:solidFill>
                  <a:srgbClr val="1A1A1A"/>
                </a:solidFill>
                <a:latin typeface="Calibri"/>
                <a:ea typeface="Calibri"/>
                <a:cs typeface="Calibri"/>
                <a:sym typeface="Calibri"/>
              </a:rPr>
              <a:t>Container as a Service</a:t>
            </a:r>
            <a:endParaRPr sz="3600" dirty="0">
              <a:solidFill>
                <a:srgbClr val="1A1A1A"/>
              </a:solidFill>
              <a:latin typeface="Calibri"/>
              <a:ea typeface="Calibri"/>
              <a:cs typeface="Calibri"/>
              <a:sym typeface="Calibri"/>
            </a:endParaRP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Setup </a:t>
            </a:r>
            <a:r>
              <a:rPr lang="en-US" sz="3600" dirty="0" err="1" smtClean="0">
                <a:solidFill>
                  <a:srgbClr val="1A1A1A"/>
                </a:solidFill>
                <a:latin typeface="Calibri"/>
                <a:ea typeface="Calibri"/>
                <a:cs typeface="Calibri"/>
                <a:sym typeface="Calibri"/>
              </a:rPr>
              <a:t>CoreOS</a:t>
            </a:r>
            <a:r>
              <a:rPr lang="en-US" sz="3600" dirty="0" smtClean="0">
                <a:solidFill>
                  <a:srgbClr val="1A1A1A"/>
                </a:solidFill>
                <a:latin typeface="Calibri"/>
                <a:ea typeface="Calibri"/>
                <a:cs typeface="Calibri"/>
                <a:sym typeface="Calibri"/>
              </a:rPr>
              <a:t> </a:t>
            </a:r>
            <a:r>
              <a:rPr lang="en-US" sz="3600" dirty="0">
                <a:solidFill>
                  <a:srgbClr val="1A1A1A"/>
                </a:solidFill>
                <a:latin typeface="Calibri"/>
                <a:ea typeface="Calibri"/>
                <a:cs typeface="Calibri"/>
                <a:sym typeface="Calibri"/>
              </a:rPr>
              <a:t>cluster, Discovery service, </a:t>
            </a:r>
            <a:r>
              <a:rPr lang="en-US" sz="3600" dirty="0" smtClean="0">
                <a:solidFill>
                  <a:srgbClr val="1A1A1A"/>
                </a:solidFill>
                <a:latin typeface="Calibri"/>
                <a:ea typeface="Calibri"/>
                <a:cs typeface="Calibri"/>
                <a:sym typeface="Calibri"/>
              </a:rPr>
              <a:t>network service, </a:t>
            </a:r>
            <a:r>
              <a:rPr lang="en-US" sz="3600" dirty="0" err="1" smtClean="0">
                <a:solidFill>
                  <a:srgbClr val="1A1A1A"/>
                </a:solidFill>
                <a:latin typeface="Calibri"/>
                <a:ea typeface="Calibri"/>
                <a:cs typeface="Calibri"/>
                <a:sym typeface="Calibri"/>
              </a:rPr>
              <a:t>Kubernetes</a:t>
            </a:r>
            <a:r>
              <a:rPr lang="en-US" sz="3600" dirty="0" smtClean="0">
                <a:solidFill>
                  <a:srgbClr val="1A1A1A"/>
                </a:solidFill>
                <a:latin typeface="Calibri"/>
                <a:ea typeface="Calibri"/>
                <a:cs typeface="Calibri"/>
                <a:sym typeface="Calibri"/>
              </a:rPr>
              <a:t> </a:t>
            </a:r>
            <a:r>
              <a:rPr lang="en-US" sz="3600" dirty="0">
                <a:solidFill>
                  <a:srgbClr val="1A1A1A"/>
                </a:solidFill>
                <a:latin typeface="Calibri"/>
                <a:ea typeface="Calibri"/>
                <a:cs typeface="Calibri"/>
                <a:sym typeface="Calibri"/>
              </a:rPr>
              <a:t>master </a:t>
            </a:r>
            <a:r>
              <a:rPr lang="en-US" sz="3600" dirty="0" smtClean="0">
                <a:solidFill>
                  <a:srgbClr val="1A1A1A"/>
                </a:solidFill>
                <a:latin typeface="Calibri"/>
                <a:ea typeface="Calibri"/>
                <a:cs typeface="Calibri"/>
                <a:sym typeface="Calibri"/>
              </a:rPr>
              <a:t>and minions</a:t>
            </a:r>
            <a:endParaRPr lang="en-US" sz="3600" dirty="0">
              <a:solidFill>
                <a:srgbClr val="1A1A1A"/>
              </a:solidFill>
              <a:latin typeface="Calibri"/>
              <a:ea typeface="Calibri"/>
              <a:cs typeface="Calibri"/>
              <a:sym typeface="Calibri"/>
            </a:endParaRPr>
          </a:p>
          <a:p>
            <a:pPr marL="685800" indent="-515619">
              <a:spcBef>
                <a:spcPts val="0"/>
              </a:spcBef>
              <a:buSzPct val="100000"/>
            </a:pPr>
            <a:r>
              <a:rPr lang="en-US" sz="3600" dirty="0">
                <a:solidFill>
                  <a:srgbClr val="1A1A1A"/>
                </a:solidFill>
                <a:latin typeface="Calibri"/>
                <a:ea typeface="Calibri"/>
                <a:cs typeface="Calibri"/>
                <a:sym typeface="Calibri"/>
              </a:rPr>
              <a:t>Launch event backplane and load balancer</a:t>
            </a:r>
          </a:p>
          <a:p>
            <a:pPr marL="685800" lvl="0" indent="-515619">
              <a:lnSpc>
                <a:spcPct val="140000"/>
              </a:lnSpc>
              <a:spcBef>
                <a:spcPts val="0"/>
              </a:spcBef>
              <a:buSzPct val="100000"/>
            </a:pPr>
            <a:r>
              <a:rPr lang="en-US" sz="3600" dirty="0">
                <a:solidFill>
                  <a:srgbClr val="1A1A1A"/>
                </a:solidFill>
                <a:latin typeface="Calibri"/>
                <a:ea typeface="Calibri"/>
                <a:cs typeface="Calibri"/>
                <a:sym typeface="Calibri"/>
              </a:rPr>
              <a:t>Launch Platform as a Service components</a:t>
            </a:r>
          </a:p>
          <a:p>
            <a:pPr marL="685800" lvl="0" indent="-515619" rtl="0">
              <a:spcBef>
                <a:spcPts val="0"/>
              </a:spcBef>
              <a:buClr>
                <a:srgbClr val="1A1A1A"/>
              </a:buClr>
              <a:buSzPct val="100000"/>
              <a:buFont typeface="Calibri"/>
              <a:buChar char="๏"/>
            </a:pPr>
            <a:r>
              <a:rPr lang="en-US" sz="3600" dirty="0" smtClean="0">
                <a:solidFill>
                  <a:srgbClr val="1A1A1A"/>
                </a:solidFill>
                <a:latin typeface="Calibri"/>
                <a:ea typeface="Calibri"/>
                <a:cs typeface="Calibri"/>
                <a:sym typeface="Calibri"/>
              </a:rPr>
              <a:t>Register </a:t>
            </a:r>
            <a:r>
              <a:rPr lang="en-US" sz="3600" dirty="0" err="1">
                <a:solidFill>
                  <a:srgbClr val="1A1A1A"/>
                </a:solidFill>
                <a:latin typeface="Calibri"/>
                <a:ea typeface="Calibri"/>
                <a:cs typeface="Calibri"/>
                <a:sym typeface="Calibri"/>
              </a:rPr>
              <a:t>Kubernetes-CoreOS</a:t>
            </a:r>
            <a:r>
              <a:rPr lang="en-US" sz="3600" dirty="0">
                <a:solidFill>
                  <a:srgbClr val="1A1A1A"/>
                </a:solidFill>
                <a:latin typeface="Calibri"/>
                <a:ea typeface="Calibri"/>
                <a:cs typeface="Calibri"/>
                <a:sym typeface="Calibri"/>
              </a:rPr>
              <a:t> host cluster to Stratos</a:t>
            </a:r>
          </a:p>
          <a:p>
            <a:pPr marL="685800" lvl="0" indent="-515619">
              <a:lnSpc>
                <a:spcPct val="140000"/>
              </a:lnSpc>
              <a:spcBef>
                <a:spcPts val="0"/>
              </a:spcBef>
              <a:buSzPct val="100000"/>
            </a:pPr>
            <a:r>
              <a:rPr lang="en-US" sz="3600" dirty="0" smtClean="0">
                <a:solidFill>
                  <a:srgbClr val="1A1A1A"/>
                </a:solidFill>
                <a:latin typeface="Calibri"/>
                <a:ea typeface="Calibri"/>
                <a:cs typeface="Calibri"/>
                <a:sym typeface="Calibri"/>
              </a:rPr>
              <a:t>Launch </a:t>
            </a:r>
            <a:r>
              <a:rPr lang="en-US" sz="3600" dirty="0" err="1">
                <a:solidFill>
                  <a:srgbClr val="1A1A1A"/>
                </a:solidFill>
                <a:latin typeface="Calibri"/>
                <a:ea typeface="Calibri"/>
                <a:cs typeface="Calibri"/>
                <a:sym typeface="Calibri"/>
              </a:rPr>
              <a:t>dockerized</a:t>
            </a:r>
            <a:r>
              <a:rPr lang="en-US" sz="3600" dirty="0">
                <a:solidFill>
                  <a:srgbClr val="1A1A1A"/>
                </a:solidFill>
                <a:latin typeface="Calibri"/>
                <a:ea typeface="Calibri"/>
                <a:cs typeface="Calibri"/>
                <a:sym typeface="Calibri"/>
              </a:rPr>
              <a:t> application</a:t>
            </a:r>
          </a:p>
          <a:p>
            <a:pPr marL="977900" lvl="1" indent="-515619">
              <a:lnSpc>
                <a:spcPct val="140000"/>
              </a:lnSpc>
              <a:spcBef>
                <a:spcPts val="0"/>
              </a:spcBef>
              <a:buSzPct val="100000"/>
            </a:pPr>
            <a:r>
              <a:rPr lang="en-US" sz="3600" dirty="0">
                <a:solidFill>
                  <a:srgbClr val="1A1A1A"/>
                </a:solidFill>
                <a:latin typeface="Calibri"/>
                <a:ea typeface="Calibri"/>
                <a:cs typeface="Calibri"/>
                <a:sym typeface="Calibri"/>
              </a:rPr>
              <a:t>Deploy Application Model Policies</a:t>
            </a:r>
          </a:p>
          <a:p>
            <a:pPr marL="977900" lvl="1" indent="-515619">
              <a:lnSpc>
                <a:spcPct val="140000"/>
              </a:lnSpc>
              <a:spcBef>
                <a:spcPts val="0"/>
              </a:spcBef>
              <a:buSzPct val="100000"/>
            </a:pPr>
            <a:r>
              <a:rPr lang="en-US" sz="3600" dirty="0" smtClean="0">
                <a:solidFill>
                  <a:srgbClr val="1A1A1A"/>
                </a:solidFill>
                <a:latin typeface="Calibri"/>
                <a:ea typeface="Calibri"/>
                <a:cs typeface="Calibri"/>
                <a:sym typeface="Calibri"/>
              </a:rPr>
              <a:t>Deploy </a:t>
            </a:r>
            <a:r>
              <a:rPr lang="en-US" sz="3600" dirty="0" err="1">
                <a:solidFill>
                  <a:srgbClr val="1A1A1A"/>
                </a:solidFill>
                <a:latin typeface="Calibri"/>
                <a:ea typeface="Calibri"/>
                <a:cs typeface="Calibri"/>
                <a:sym typeface="Calibri"/>
              </a:rPr>
              <a:t>Docker</a:t>
            </a:r>
            <a:r>
              <a:rPr lang="en-US" sz="3600" dirty="0">
                <a:solidFill>
                  <a:srgbClr val="1A1A1A"/>
                </a:solidFill>
                <a:latin typeface="Calibri"/>
                <a:ea typeface="Calibri"/>
                <a:cs typeface="Calibri"/>
                <a:sym typeface="Calibri"/>
              </a:rPr>
              <a:t> based PHP Cartridge</a:t>
            </a:r>
          </a:p>
          <a:p>
            <a:pPr marL="977900" lvl="1" indent="-515619">
              <a:spcBef>
                <a:spcPts val="0"/>
              </a:spcBef>
              <a:buSzPct val="100000"/>
            </a:pPr>
            <a:r>
              <a:rPr lang="en-US" sz="3600" dirty="0">
                <a:solidFill>
                  <a:srgbClr val="1A1A1A"/>
                </a:solidFill>
                <a:latin typeface="Calibri"/>
                <a:ea typeface="Calibri"/>
                <a:cs typeface="Calibri"/>
                <a:sym typeface="Calibri"/>
              </a:rPr>
              <a:t>Deploy PHP application using PHP Cartridge</a:t>
            </a:r>
          </a:p>
          <a:p>
            <a:pPr marL="685800" lvl="0" indent="-515619">
              <a:lnSpc>
                <a:spcPct val="140000"/>
              </a:lnSpc>
              <a:spcBef>
                <a:spcPts val="0"/>
              </a:spcBef>
              <a:buSzPct val="100000"/>
            </a:pPr>
            <a:r>
              <a:rPr lang="en-US" sz="3600" dirty="0" smtClean="0">
                <a:solidFill>
                  <a:srgbClr val="1A1A1A"/>
                </a:solidFill>
                <a:latin typeface="Calibri"/>
                <a:ea typeface="Calibri"/>
                <a:cs typeface="Calibri"/>
                <a:sym typeface="Calibri"/>
              </a:rPr>
              <a:t>Test </a:t>
            </a:r>
            <a:r>
              <a:rPr lang="en-US" sz="3600" dirty="0">
                <a:solidFill>
                  <a:srgbClr val="1A1A1A"/>
                </a:solidFill>
                <a:latin typeface="Calibri"/>
                <a:ea typeface="Calibri"/>
                <a:cs typeface="Calibri"/>
                <a:sym typeface="Calibri"/>
              </a:rPr>
              <a:t>and Scale &lt;- </a:t>
            </a:r>
            <a:r>
              <a:rPr lang="en-US" sz="3600" dirty="0" smtClean="0">
                <a:solidFill>
                  <a:srgbClr val="1A1A1A"/>
                </a:solidFill>
                <a:latin typeface="Calibri"/>
                <a:ea typeface="Calibri"/>
                <a:cs typeface="Calibri"/>
                <a:sym typeface="Calibri"/>
              </a:rPr>
              <a:t>Iterate</a:t>
            </a:r>
          </a:p>
          <a:p>
            <a:pPr marL="977900" lvl="1" indent="-515619">
              <a:spcBef>
                <a:spcPts val="0"/>
              </a:spcBef>
              <a:buSzPct val="100000"/>
            </a:pPr>
            <a:r>
              <a:rPr lang="en-US" sz="3600" dirty="0" smtClean="0">
                <a:solidFill>
                  <a:srgbClr val="1A1A1A"/>
                </a:solidFill>
                <a:latin typeface="Calibri"/>
                <a:ea typeface="Calibri"/>
                <a:cs typeface="Calibri"/>
                <a:sym typeface="Calibri"/>
              </a:rPr>
              <a:t>Automated </a:t>
            </a:r>
            <a:r>
              <a:rPr lang="en-US" sz="3600" dirty="0">
                <a:solidFill>
                  <a:srgbClr val="1A1A1A"/>
                </a:solidFill>
                <a:latin typeface="Calibri"/>
                <a:ea typeface="Calibri"/>
                <a:cs typeface="Calibri"/>
                <a:sym typeface="Calibri"/>
              </a:rPr>
              <a:t>artifact updates</a:t>
            </a:r>
          </a:p>
          <a:p>
            <a:pPr marL="977900" lvl="1" indent="-515619">
              <a:spcBef>
                <a:spcPts val="0"/>
              </a:spcBef>
              <a:buSzPct val="100000"/>
            </a:pPr>
            <a:r>
              <a:rPr lang="en-US" sz="3600" dirty="0">
                <a:solidFill>
                  <a:srgbClr val="1A1A1A"/>
                </a:solidFill>
                <a:latin typeface="Calibri"/>
                <a:ea typeface="Calibri"/>
                <a:cs typeface="Calibri"/>
                <a:sym typeface="Calibri"/>
              </a:rPr>
              <a:t>Manual Scaling</a:t>
            </a:r>
          </a:p>
          <a:p>
            <a:pPr marL="977900" lvl="1" indent="-515619">
              <a:spcBef>
                <a:spcPts val="0"/>
              </a:spcBef>
              <a:buSzPct val="100000"/>
            </a:pPr>
            <a:r>
              <a:rPr lang="en-US" sz="3600" dirty="0" err="1">
                <a:solidFill>
                  <a:srgbClr val="1A1A1A"/>
                </a:solidFill>
                <a:latin typeface="Calibri"/>
                <a:ea typeface="Calibri"/>
                <a:cs typeface="Calibri"/>
                <a:sym typeface="Calibri"/>
              </a:rPr>
              <a:t>Autoscaling</a:t>
            </a:r>
            <a:r>
              <a:rPr lang="en-US" sz="3600" dirty="0">
                <a:solidFill>
                  <a:srgbClr val="1A1A1A"/>
                </a:solidFill>
                <a:latin typeface="Calibri"/>
                <a:ea typeface="Calibri"/>
                <a:cs typeface="Calibri"/>
                <a:sym typeface="Calibri"/>
              </a:rPr>
              <a:t> based on load </a:t>
            </a:r>
            <a:r>
              <a:rPr lang="en-US" sz="3600" dirty="0" err="1">
                <a:solidFill>
                  <a:srgbClr val="1A1A1A"/>
                </a:solidFill>
                <a:latin typeface="Calibri"/>
                <a:ea typeface="Calibri"/>
                <a:cs typeface="Calibri"/>
                <a:sym typeface="Calibri"/>
              </a:rPr>
              <a:t>avarage</a:t>
            </a:r>
            <a:endParaRPr lang="en-US" sz="3600" dirty="0">
              <a:solidFill>
                <a:srgbClr val="1A1A1A"/>
              </a:solidFill>
              <a:latin typeface="Calibri"/>
              <a:ea typeface="Calibri"/>
              <a:cs typeface="Calibri"/>
              <a:sym typeface="Calibri"/>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219805" y="195376"/>
            <a:ext cx="10624224" cy="1128639"/>
          </a:xfrm>
          <a:prstGeom prst="rect">
            <a:avLst/>
          </a:prstGeom>
        </p:spPr>
        <p:txBody>
          <a:bodyPr lIns="130025" tIns="130025" rIns="130025" bIns="130025" anchor="b" anchorCtr="0">
            <a:noAutofit/>
          </a:bodyPr>
          <a:lstStyle/>
          <a:p>
            <a:pPr>
              <a:buClr>
                <a:srgbClr val="FF5308"/>
              </a:buClr>
              <a:buSzPct val="25000"/>
            </a:pPr>
            <a:r>
              <a:rPr lang="en-US" sz="4400" dirty="0" smtClean="0">
                <a:solidFill>
                  <a:srgbClr val="FF5308"/>
                </a:solidFill>
                <a:latin typeface="Calibri"/>
                <a:ea typeface="Calibri"/>
                <a:cs typeface="Calibri"/>
              </a:rPr>
              <a:t>Test Drive the Cloud in a Box </a:t>
            </a:r>
            <a:r>
              <a:rPr lang="en-US" sz="4400" dirty="0" err="1" smtClean="0">
                <a:solidFill>
                  <a:srgbClr val="FF5308"/>
                </a:solidFill>
                <a:latin typeface="Calibri"/>
                <a:ea typeface="Calibri"/>
                <a:cs typeface="Calibri"/>
              </a:rPr>
              <a:t>Distro</a:t>
            </a:r>
            <a:endParaRPr lang="en" sz="4400" dirty="0">
              <a:solidFill>
                <a:srgbClr val="FF5308"/>
              </a:solidFill>
              <a:latin typeface="Calibri"/>
              <a:ea typeface="Calibri"/>
              <a:cs typeface="Calibri"/>
            </a:endParaRPr>
          </a:p>
        </p:txBody>
      </p:sp>
      <p:sp>
        <p:nvSpPr>
          <p:cNvPr id="83" name="Shape 83"/>
          <p:cNvSpPr txBox="1">
            <a:spLocks noGrp="1"/>
          </p:cNvSpPr>
          <p:nvPr>
            <p:ph type="body" idx="1"/>
          </p:nvPr>
        </p:nvSpPr>
        <p:spPr>
          <a:xfrm>
            <a:off x="650240" y="5591680"/>
            <a:ext cx="11704320" cy="7065173"/>
          </a:xfrm>
          <a:prstGeom prst="rect">
            <a:avLst/>
          </a:prstGeom>
        </p:spPr>
        <p:txBody>
          <a:bodyPr lIns="130025" tIns="130025" rIns="130025" bIns="130025" anchor="t" anchorCtr="0">
            <a:noAutofit/>
          </a:bodyPr>
          <a:lstStyle/>
          <a:p>
            <a:pPr>
              <a:buNone/>
            </a:pPr>
            <a:r>
              <a:rPr lang="en" sz="3400" dirty="0"/>
              <a:t>Download Stratos distribution, load balancer &amp; samples:</a:t>
            </a:r>
          </a:p>
          <a:p>
            <a:pPr>
              <a:buNone/>
            </a:pPr>
            <a:r>
              <a:rPr lang="en" sz="3400" u="sng" dirty="0">
                <a:solidFill>
                  <a:schemeClr val="hlink"/>
                </a:solidFill>
                <a:hlinkClick r:id="rId3"/>
              </a:rPr>
              <a:t>https://dist.apache.org/repos/dist/dev/stratos/4.1.0-kubernetes-v6/</a:t>
            </a:r>
          </a:p>
          <a:p>
            <a:pPr>
              <a:buNone/>
            </a:pPr>
            <a:endParaRPr sz="3400" dirty="0"/>
          </a:p>
          <a:p>
            <a:pPr>
              <a:buNone/>
            </a:pPr>
            <a:r>
              <a:rPr lang="en-US" sz="3400" dirty="0" smtClean="0"/>
              <a:t>Follow </a:t>
            </a:r>
            <a:r>
              <a:rPr lang="en" sz="3400" dirty="0" smtClean="0"/>
              <a:t>Getting </a:t>
            </a:r>
            <a:r>
              <a:rPr lang="en" sz="3400" dirty="0"/>
              <a:t>Started Guide</a:t>
            </a:r>
            <a:r>
              <a:rPr lang="en" sz="3400" dirty="0" smtClean="0"/>
              <a:t>:</a:t>
            </a:r>
            <a:r>
              <a:rPr lang="en-US" sz="3400" dirty="0" smtClean="0"/>
              <a:t>  Beta Version</a:t>
            </a:r>
            <a:endParaRPr lang="en" sz="3400" dirty="0"/>
          </a:p>
          <a:p>
            <a:pPr>
              <a:buNone/>
            </a:pPr>
            <a:r>
              <a:rPr lang="en" sz="3400" u="sng" dirty="0">
                <a:solidFill>
                  <a:schemeClr val="hlink"/>
                </a:solidFill>
                <a:hlinkClick r:id="rId4"/>
              </a:rPr>
              <a:t>https://</a:t>
            </a:r>
            <a:r>
              <a:rPr lang="en" sz="3400" u="sng" dirty="0" smtClean="0">
                <a:solidFill>
                  <a:schemeClr val="hlink"/>
                </a:solidFill>
                <a:hlinkClick r:id="rId4"/>
              </a:rPr>
              <a:t>gist.github.com/imesh/b8f81fac8de39183a504</a:t>
            </a:r>
            <a:endParaRPr lang="en-US" sz="3400" u="sng" dirty="0" smtClean="0">
              <a:solidFill>
                <a:schemeClr val="hlink"/>
              </a:solidFill>
              <a:hlinkClick r:id="rId4"/>
            </a:endParaRPr>
          </a:p>
          <a:p>
            <a:pPr>
              <a:buNone/>
            </a:pPr>
            <a:endParaRPr lang="en-US" sz="3400" u="sng" dirty="0" smtClean="0">
              <a:solidFill>
                <a:schemeClr val="hlink"/>
              </a:solidFill>
              <a:hlinkClick r:id="rId4"/>
            </a:endParaRPr>
          </a:p>
          <a:p>
            <a:pPr>
              <a:buNone/>
            </a:pPr>
            <a:endParaRPr lang="en-US" sz="3400" u="sng" dirty="0">
              <a:solidFill>
                <a:schemeClr val="hlink"/>
              </a:solidFill>
              <a:hlinkClick r:id="rId4"/>
            </a:endParaRPr>
          </a:p>
          <a:p>
            <a:pPr>
              <a:buNone/>
            </a:pPr>
            <a:endParaRPr lang="en" sz="3400" u="sng" dirty="0">
              <a:solidFill>
                <a:schemeClr val="hlink"/>
              </a:solidFill>
              <a:hlinkClick r:id="rId4"/>
            </a:endParaRPr>
          </a:p>
          <a:p>
            <a:pPr>
              <a:buNone/>
            </a:pPr>
            <a:endParaRPr sz="3400" dirty="0"/>
          </a:p>
        </p:txBody>
      </p:sp>
      <p:pic>
        <p:nvPicPr>
          <p:cNvPr id="4" name="Picture 3"/>
          <p:cNvPicPr>
            <a:picLocks noChangeAspect="1"/>
          </p:cNvPicPr>
          <p:nvPr/>
        </p:nvPicPr>
        <p:blipFill>
          <a:blip r:embed="rId5"/>
          <a:stretch>
            <a:fillRect/>
          </a:stretch>
        </p:blipFill>
        <p:spPr>
          <a:xfrm>
            <a:off x="0" y="1495658"/>
            <a:ext cx="4982121" cy="1126872"/>
          </a:xfrm>
          <a:prstGeom prst="rect">
            <a:avLst/>
          </a:prstGeom>
        </p:spPr>
      </p:pic>
      <p:pic>
        <p:nvPicPr>
          <p:cNvPr id="2" name="Picture 1" descr="kubernetes-580px.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6142" y="1254015"/>
            <a:ext cx="3741793" cy="2464422"/>
          </a:xfrm>
          <a:prstGeom prst="rect">
            <a:avLst/>
          </a:prstGeom>
        </p:spPr>
      </p:pic>
      <p:pic>
        <p:nvPicPr>
          <p:cNvPr id="3" name="Picture 2" descr="coreos-wordmark-horiz-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629" y="2974666"/>
            <a:ext cx="5373779" cy="2080756"/>
          </a:xfrm>
          <a:prstGeom prst="rect">
            <a:avLst/>
          </a:prstGeom>
        </p:spPr>
      </p:pic>
      <p:pic>
        <p:nvPicPr>
          <p:cNvPr id="5" name="Picture 4" descr="Docker-logo-0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4182" y="2205339"/>
            <a:ext cx="2830378" cy="2190684"/>
          </a:xfrm>
          <a:prstGeom prst="rect">
            <a:avLst/>
          </a:prstGeom>
        </p:spPr>
      </p:pic>
    </p:spTree>
    <p:extLst>
      <p:ext uri="{BB962C8B-B14F-4D97-AF65-F5344CB8AC3E}">
        <p14:creationId xmlns:p14="http://schemas.microsoft.com/office/powerpoint/2010/main" val="446176785"/>
      </p:ext>
    </p:extLst>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182" name="Shape 182"/>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dirty="0" smtClean="0">
                <a:solidFill>
                  <a:srgbClr val="FF5308"/>
                </a:solidFill>
                <a:latin typeface="Calibri"/>
                <a:ea typeface="Calibri"/>
                <a:cs typeface="Calibri"/>
                <a:sym typeface="Calibri"/>
              </a:rPr>
              <a:t>First Order </a:t>
            </a:r>
            <a:r>
              <a:rPr lang="en-US" sz="5200" b="1" dirty="0" err="1" smtClean="0">
                <a:solidFill>
                  <a:srgbClr val="FF5308"/>
                </a:solidFill>
                <a:latin typeface="Calibri"/>
                <a:ea typeface="Calibri"/>
                <a:cs typeface="Calibri"/>
                <a:sym typeface="Calibri"/>
              </a:rPr>
              <a:t>Dev</a:t>
            </a:r>
            <a:r>
              <a:rPr lang="en-US" sz="5200" b="1" dirty="0" smtClean="0">
                <a:solidFill>
                  <a:srgbClr val="FF5308"/>
                </a:solidFill>
                <a:latin typeface="Calibri"/>
                <a:ea typeface="Calibri"/>
                <a:cs typeface="Calibri"/>
                <a:sym typeface="Calibri"/>
              </a:rPr>
              <a:t> Concerns</a:t>
            </a:r>
            <a:endParaRPr lang="en-US" sz="5200" b="1" dirty="0">
              <a:solidFill>
                <a:srgbClr val="FF5308"/>
              </a:solidFill>
              <a:latin typeface="Calibri"/>
              <a:ea typeface="Calibri"/>
              <a:cs typeface="Calibri"/>
              <a:sym typeface="Calibri"/>
            </a:endParaRPr>
          </a:p>
        </p:txBody>
      </p:sp>
      <p:sp>
        <p:nvSpPr>
          <p:cNvPr id="183" name="Shape 183"/>
          <p:cNvSpPr txBox="1">
            <a:spLocks noGrp="1"/>
          </p:cNvSpPr>
          <p:nvPr>
            <p:ph type="body" idx="1"/>
          </p:nvPr>
        </p:nvSpPr>
        <p:spPr>
          <a:xfrm>
            <a:off x="533400" y="1535000"/>
            <a:ext cx="11150700" cy="7786800"/>
          </a:xfrm>
          <a:prstGeom prst="rect">
            <a:avLst/>
          </a:prstGeom>
          <a:noFill/>
          <a:ln>
            <a:noFill/>
          </a:ln>
        </p:spPr>
        <p:txBody>
          <a:bodyPr lIns="50800" tIns="50800" rIns="50800" bIns="50800" anchor="t" anchorCtr="0">
            <a:noAutofit/>
          </a:bodyPr>
          <a:lstStyle/>
          <a:p>
            <a:pPr marL="741681" indent="-571500">
              <a:lnSpc>
                <a:spcPct val="150000"/>
              </a:lnSpc>
              <a:spcBef>
                <a:spcPts val="0"/>
              </a:spcBef>
              <a:buSzPct val="100000"/>
              <a:buFont typeface="Lucida Grande"/>
              <a:buChar char="?"/>
            </a:pPr>
            <a:r>
              <a:rPr lang="en-US" sz="3600" dirty="0">
                <a:solidFill>
                  <a:srgbClr val="1A1A1A"/>
                </a:solidFill>
                <a:latin typeface="Calibri"/>
                <a:ea typeface="Calibri"/>
                <a:cs typeface="Calibri"/>
                <a:sym typeface="Calibri"/>
              </a:rPr>
              <a:t>Can I forklift my existing app into the Cloud? </a:t>
            </a:r>
          </a:p>
          <a:p>
            <a:pPr marL="741681" lvl="0" indent="-571500">
              <a:lnSpc>
                <a:spcPct val="150000"/>
              </a:lnSpc>
              <a:spcBef>
                <a:spcPts val="0"/>
              </a:spcBef>
              <a:buSzPct val="100000"/>
              <a:buFont typeface="Lucida Grande"/>
              <a:buChar char="?"/>
            </a:pPr>
            <a:r>
              <a:rPr lang="en-US" sz="3600" dirty="0" smtClean="0">
                <a:solidFill>
                  <a:srgbClr val="1A1A1A"/>
                </a:solidFill>
                <a:latin typeface="Calibri"/>
                <a:ea typeface="Calibri"/>
                <a:cs typeface="Calibri"/>
                <a:sym typeface="Calibri"/>
              </a:rPr>
              <a:t>Can I find room for my app in the Cloud?</a:t>
            </a:r>
          </a:p>
          <a:p>
            <a:pPr marL="741681" lvl="0" indent="-571500">
              <a:lnSpc>
                <a:spcPct val="150000"/>
              </a:lnSpc>
              <a:spcBef>
                <a:spcPts val="0"/>
              </a:spcBef>
              <a:buSzPct val="100000"/>
              <a:buFont typeface="Lucida Grande"/>
              <a:buChar char="?"/>
            </a:pPr>
            <a:r>
              <a:rPr lang="en-US" sz="3600" dirty="0" smtClean="0">
                <a:solidFill>
                  <a:srgbClr val="1A1A1A"/>
                </a:solidFill>
                <a:latin typeface="Calibri"/>
                <a:ea typeface="Calibri"/>
                <a:cs typeface="Calibri"/>
                <a:sym typeface="Calibri"/>
              </a:rPr>
              <a:t>How easily can I deploy my complex app in the Cloud?</a:t>
            </a:r>
          </a:p>
          <a:p>
            <a:pPr marL="741681" lvl="0" indent="-571500">
              <a:lnSpc>
                <a:spcPct val="150000"/>
              </a:lnSpc>
              <a:spcBef>
                <a:spcPts val="0"/>
              </a:spcBef>
              <a:buSzPct val="100000"/>
              <a:buFont typeface="Lucida Grande"/>
              <a:buChar char="?"/>
            </a:pPr>
            <a:r>
              <a:rPr lang="en-US" sz="3600" dirty="0" smtClean="0">
                <a:solidFill>
                  <a:srgbClr val="1A1A1A"/>
                </a:solidFill>
                <a:latin typeface="Calibri"/>
                <a:ea typeface="Calibri"/>
                <a:cs typeface="Calibri"/>
                <a:sym typeface="Calibri"/>
              </a:rPr>
              <a:t>What about a micro-service design approach? </a:t>
            </a:r>
            <a:endParaRPr lang="en-US" sz="3600" dirty="0" smtClean="0">
              <a:solidFill>
                <a:srgbClr val="1A1A1A"/>
              </a:solidFill>
              <a:latin typeface="Calibri"/>
              <a:ea typeface="Calibri"/>
              <a:cs typeface="Calibri"/>
              <a:sym typeface="Calibri"/>
            </a:endParaRPr>
          </a:p>
          <a:p>
            <a:pPr marL="0" lvl="0" indent="0" rtl="0">
              <a:spcBef>
                <a:spcPts val="0"/>
              </a:spcBef>
              <a:buNone/>
            </a:pPr>
            <a:endParaRPr sz="3600" dirty="0">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9066513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12169" y="56548"/>
            <a:ext cx="11787870" cy="1133440"/>
          </a:xfrm>
          <a:prstGeom prst="rect">
            <a:avLst/>
          </a:prstGeom>
          <a:noFill/>
          <a:ln>
            <a:noFill/>
          </a:ln>
        </p:spPr>
        <p:txBody>
          <a:bodyPr lIns="130025" tIns="130025" rIns="130025" bIns="130025" anchor="ctr" anchorCtr="0">
            <a:noAutofit/>
          </a:bodyPr>
          <a:lstStyle/>
          <a:p>
            <a:pPr>
              <a:buClr>
                <a:srgbClr val="FF5308"/>
              </a:buClr>
              <a:buSzPct val="25000"/>
            </a:pPr>
            <a:r>
              <a:rPr lang="en-US" sz="5100" b="1" dirty="0" smtClean="0">
                <a:solidFill>
                  <a:srgbClr val="FF5308"/>
                </a:solidFill>
                <a:latin typeface="Calibri"/>
                <a:ea typeface="Calibri"/>
                <a:cs typeface="Calibri"/>
                <a:sym typeface="Calibri"/>
              </a:rPr>
              <a:t>Ops-centric Concerns</a:t>
            </a:r>
            <a:r>
              <a:rPr lang="en-US" sz="5100" b="1" dirty="0" smtClean="0">
                <a:solidFill>
                  <a:srgbClr val="FF5308"/>
                </a:solidFill>
                <a:latin typeface="Calibri"/>
                <a:ea typeface="Calibri"/>
                <a:cs typeface="Calibri"/>
                <a:sym typeface="Calibri"/>
              </a:rPr>
              <a:t> </a:t>
            </a:r>
            <a:endParaRPr lang="en-US" sz="5100" b="1" dirty="0">
              <a:solidFill>
                <a:srgbClr val="FF5308"/>
              </a:solidFill>
              <a:latin typeface="Calibri"/>
              <a:ea typeface="Calibri"/>
              <a:cs typeface="Calibri"/>
              <a:sym typeface="Calibri"/>
            </a:endParaRPr>
          </a:p>
        </p:txBody>
      </p:sp>
      <p:pic>
        <p:nvPicPr>
          <p:cNvPr id="43" name="Shape 43"/>
          <p:cNvPicPr preferRelativeResize="0"/>
          <p:nvPr/>
        </p:nvPicPr>
        <p:blipFill rotWithShape="1">
          <a:blip r:embed="rId3"/>
          <a:srcRect/>
          <a:stretch/>
        </p:blipFill>
        <p:spPr>
          <a:xfrm>
            <a:off x="2387002" y="1451704"/>
            <a:ext cx="8370728" cy="8172888"/>
          </a:xfrm>
          <a:prstGeom prst="rect">
            <a:avLst/>
          </a:prstGeom>
          <a:noFill/>
          <a:ln>
            <a:noFill/>
          </a:ln>
        </p:spPr>
      </p:pic>
    </p:spTree>
    <p:extLst>
      <p:ext uri="{BB962C8B-B14F-4D97-AF65-F5344CB8AC3E}">
        <p14:creationId xmlns:p14="http://schemas.microsoft.com/office/powerpoint/2010/main" val="38015472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85" y="62782"/>
            <a:ext cx="11700224" cy="1626283"/>
          </a:xfrm>
        </p:spPr>
        <p:txBody>
          <a:bodyPr/>
          <a:lstStyle/>
          <a:p>
            <a:pPr defTabSz="1300460">
              <a:buClr>
                <a:srgbClr val="FF5308"/>
              </a:buClr>
              <a:buSzPct val="25000"/>
              <a:defRPr/>
            </a:pPr>
            <a:r>
              <a:rPr lang="en-US" sz="5100" b="1" dirty="0" smtClean="0">
                <a:solidFill>
                  <a:srgbClr val="FF5308"/>
                </a:solidFill>
                <a:latin typeface="Calibri"/>
                <a:ea typeface="Calibri"/>
                <a:cs typeface="Calibri"/>
              </a:rPr>
              <a:t>Do you hit Gates and Roadblocks?</a:t>
            </a:r>
            <a:endParaRPr lang="en-US" sz="5100" b="1" dirty="0">
              <a:solidFill>
                <a:srgbClr val="FF5308"/>
              </a:solidFill>
              <a:latin typeface="Calibri"/>
              <a:ea typeface="Calibri"/>
              <a:cs typeface="Calibri"/>
            </a:endParaRPr>
          </a:p>
        </p:txBody>
      </p:sp>
      <p:pic>
        <p:nvPicPr>
          <p:cNvPr id="8" name="Picture 7" descr="road-blocker-338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09" y="1763358"/>
            <a:ext cx="7154386" cy="7003041"/>
          </a:xfrm>
          <a:prstGeom prst="rect">
            <a:avLst/>
          </a:prstGeom>
        </p:spPr>
      </p:pic>
      <p:sp>
        <p:nvSpPr>
          <p:cNvPr id="10" name="TextBox 9"/>
          <p:cNvSpPr txBox="1"/>
          <p:nvPr/>
        </p:nvSpPr>
        <p:spPr>
          <a:xfrm>
            <a:off x="836423" y="9148671"/>
            <a:ext cx="10689837" cy="442296"/>
          </a:xfrm>
          <a:prstGeom prst="rect">
            <a:avLst/>
          </a:prstGeom>
          <a:noFill/>
        </p:spPr>
        <p:txBody>
          <a:bodyPr wrap="none" lIns="117977" tIns="58989" rIns="117977" bIns="58989" rtlCol="0">
            <a:spAutoFit/>
          </a:bodyPr>
          <a:lstStyle/>
          <a:p>
            <a:r>
              <a:rPr lang="en-US" sz="2100" dirty="0" smtClean="0"/>
              <a:t>Image Source</a:t>
            </a:r>
            <a:r>
              <a:rPr lang="en-US" sz="2100" dirty="0"/>
              <a:t>: http://</a:t>
            </a:r>
            <a:r>
              <a:rPr lang="en-US" sz="2100" dirty="0" err="1"/>
              <a:t>blog.industryweapon.com</a:t>
            </a:r>
            <a:r>
              <a:rPr lang="en-US" sz="2100" dirty="0"/>
              <a:t>/2010/01/beware-of-the-business-blocker/</a:t>
            </a:r>
          </a:p>
        </p:txBody>
      </p:sp>
      <p:sp>
        <p:nvSpPr>
          <p:cNvPr id="3" name="Text Placeholder 2"/>
          <p:cNvSpPr>
            <a:spLocks noGrp="1"/>
          </p:cNvSpPr>
          <p:nvPr>
            <p:ph type="body" idx="1"/>
          </p:nvPr>
        </p:nvSpPr>
        <p:spPr>
          <a:xfrm>
            <a:off x="7220419" y="1828800"/>
            <a:ext cx="5636205" cy="6083400"/>
          </a:xfrm>
        </p:spPr>
        <p:txBody>
          <a:bodyPr/>
          <a:lstStyle/>
          <a:p>
            <a:r>
              <a:rPr lang="en-US" sz="3600" dirty="0" smtClean="0"/>
              <a:t>Solution Fragility</a:t>
            </a:r>
          </a:p>
          <a:p>
            <a:r>
              <a:rPr lang="en-US" sz="3600" dirty="0" smtClean="0"/>
              <a:t>Operational Burdens</a:t>
            </a:r>
          </a:p>
          <a:p>
            <a:r>
              <a:rPr lang="en-US" sz="3600" dirty="0" smtClean="0"/>
              <a:t>Developer Productivity</a:t>
            </a:r>
          </a:p>
          <a:p>
            <a:endParaRPr lang="en-US" dirty="0"/>
          </a:p>
        </p:txBody>
      </p:sp>
    </p:spTree>
    <p:extLst>
      <p:ext uri="{BB962C8B-B14F-4D97-AF65-F5344CB8AC3E}">
        <p14:creationId xmlns:p14="http://schemas.microsoft.com/office/powerpoint/2010/main" val="7087190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182" name="Shape 182"/>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FF5308"/>
              </a:buClr>
              <a:buSzPct val="25000"/>
              <a:buFont typeface="Calibri"/>
              <a:buNone/>
            </a:pPr>
            <a:r>
              <a:rPr lang="en-US" sz="5200" b="1" dirty="0" smtClean="0">
                <a:solidFill>
                  <a:srgbClr val="FF5308"/>
                </a:solidFill>
                <a:latin typeface="Calibri"/>
                <a:ea typeface="Calibri"/>
                <a:cs typeface="Calibri"/>
                <a:sym typeface="Calibri"/>
              </a:rPr>
              <a:t>Solution: </a:t>
            </a:r>
            <a:r>
              <a:rPr lang="en-US" sz="5200" b="1" dirty="0" smtClean="0">
                <a:solidFill>
                  <a:srgbClr val="FF5308"/>
                </a:solidFill>
                <a:latin typeface="Calibri"/>
                <a:ea typeface="Calibri"/>
                <a:cs typeface="Calibri"/>
                <a:sym typeface="Calibri"/>
              </a:rPr>
              <a:t>Cloud-Native Platform</a:t>
            </a:r>
            <a:endParaRPr lang="en-US" sz="5200" b="1" dirty="0">
              <a:solidFill>
                <a:srgbClr val="FF5308"/>
              </a:solidFill>
              <a:latin typeface="Calibri"/>
              <a:ea typeface="Calibri"/>
              <a:cs typeface="Calibri"/>
              <a:sym typeface="Calibri"/>
            </a:endParaRPr>
          </a:p>
        </p:txBody>
      </p:sp>
      <p:sp>
        <p:nvSpPr>
          <p:cNvPr id="183" name="Shape 183"/>
          <p:cNvSpPr txBox="1">
            <a:spLocks noGrp="1"/>
          </p:cNvSpPr>
          <p:nvPr>
            <p:ph type="body" idx="1"/>
          </p:nvPr>
        </p:nvSpPr>
        <p:spPr>
          <a:xfrm>
            <a:off x="533400" y="1535000"/>
            <a:ext cx="11150700" cy="7786800"/>
          </a:xfrm>
          <a:prstGeom prst="rect">
            <a:avLst/>
          </a:prstGeom>
          <a:noFill/>
          <a:ln>
            <a:noFill/>
          </a:ln>
        </p:spPr>
        <p:txBody>
          <a:bodyPr lIns="50800" tIns="50800" rIns="50800" bIns="50800" anchor="t" anchorCtr="0">
            <a:noAutofit/>
          </a:bodyPr>
          <a:lstStyle/>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Automate Deployment</a:t>
            </a:r>
          </a:p>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Dynamically Deliver Service Management</a:t>
            </a:r>
          </a:p>
          <a:p>
            <a:pPr marL="741681" indent="-571500">
              <a:lnSpc>
                <a:spcPct val="150000"/>
              </a:lnSpc>
              <a:spcBef>
                <a:spcPts val="0"/>
              </a:spcBef>
              <a:buSzPct val="100000"/>
              <a:buFont typeface="Wingdings" charset="2"/>
              <a:buChar char="ü"/>
            </a:pPr>
            <a:r>
              <a:rPr lang="en-US" sz="3600" dirty="0" smtClean="0">
                <a:solidFill>
                  <a:srgbClr val="1A1A1A"/>
                </a:solidFill>
                <a:latin typeface="Calibri"/>
                <a:ea typeface="Calibri"/>
                <a:cs typeface="Calibri"/>
                <a:sym typeface="Calibri"/>
              </a:rPr>
              <a:t>Facilitate Root Cause Analysis</a:t>
            </a:r>
            <a:endParaRPr lang="en-US" sz="3600" dirty="0" smtClean="0">
              <a:solidFill>
                <a:srgbClr val="1A1A1A"/>
              </a:solidFill>
              <a:latin typeface="Calibri"/>
              <a:ea typeface="Calibri"/>
              <a:cs typeface="Calibri"/>
              <a:sym typeface="Calibri"/>
            </a:endParaRPr>
          </a:p>
          <a:p>
            <a:pPr marL="0" lvl="0" indent="0" rtl="0">
              <a:spcBef>
                <a:spcPts val="0"/>
              </a:spcBef>
              <a:buNone/>
            </a:pPr>
            <a:endParaRPr sz="3600" dirty="0">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11480212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p:nvPr/>
        </p:nvSpPr>
        <p:spPr>
          <a:xfrm>
            <a:off x="153986" y="9321800"/>
            <a:ext cx="346200" cy="381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E6E6E6"/>
              </a:buClr>
              <a:buSzPct val="25000"/>
              <a:buFont typeface="Calibri"/>
              <a:buNone/>
            </a:pPr>
            <a:r>
              <a:rPr lang="en-US" sz="1800" b="1" i="0" u="none" strike="noStrike" cap="none" baseline="0">
                <a:solidFill>
                  <a:srgbClr val="E6E6E6"/>
                </a:solidFill>
                <a:latin typeface="Calibri"/>
                <a:ea typeface="Calibri"/>
                <a:cs typeface="Calibri"/>
                <a:sym typeface="Calibri"/>
              </a:rPr>
              <a:t>*</a:t>
            </a:r>
          </a:p>
        </p:txBody>
      </p:sp>
      <p:sp>
        <p:nvSpPr>
          <p:cNvPr id="318" name="Shape 318"/>
          <p:cNvSpPr txBox="1">
            <a:spLocks noGrp="1"/>
          </p:cNvSpPr>
          <p:nvPr>
            <p:ph type="title"/>
          </p:nvPr>
        </p:nvSpPr>
        <p:spPr>
          <a:xfrm>
            <a:off x="533400" y="88900"/>
            <a:ext cx="11150700" cy="990599"/>
          </a:xfrm>
          <a:prstGeom prst="rect">
            <a:avLst/>
          </a:prstGeom>
          <a:noFill/>
          <a:ln>
            <a:noFill/>
          </a:ln>
        </p:spPr>
        <p:txBody>
          <a:bodyPr lIns="50800" tIns="50800" rIns="50800" bIns="50800" anchor="ctr" anchorCtr="0">
            <a:noAutofit/>
          </a:bodyPr>
          <a:lstStyle/>
          <a:p>
            <a:pPr lvl="0" rtl="0">
              <a:spcBef>
                <a:spcPts val="0"/>
              </a:spcBef>
              <a:buClr>
                <a:srgbClr val="FF5308"/>
              </a:buClr>
              <a:buSzPct val="25000"/>
              <a:buFont typeface="Calibri"/>
              <a:buNone/>
            </a:pPr>
            <a:r>
              <a:rPr lang="en-US" sz="5200" b="1" dirty="0" smtClean="0">
                <a:solidFill>
                  <a:srgbClr val="FF5308"/>
                </a:solidFill>
                <a:latin typeface="Calibri"/>
                <a:ea typeface="Calibri"/>
                <a:cs typeface="Calibri"/>
                <a:sym typeface="Calibri"/>
              </a:rPr>
              <a:t>Changing the Deployment Paradigm</a:t>
            </a:r>
            <a:endParaRPr lang="en-US" sz="5200" b="1" dirty="0">
              <a:solidFill>
                <a:srgbClr val="FF5308"/>
              </a:solidFill>
              <a:latin typeface="Calibri"/>
              <a:ea typeface="Calibri"/>
              <a:cs typeface="Calibri"/>
              <a:sym typeface="Calibri"/>
            </a:endParaRPr>
          </a:p>
        </p:txBody>
      </p:sp>
      <p:pic>
        <p:nvPicPr>
          <p:cNvPr id="319" name="Shape 319"/>
          <p:cNvPicPr preferRelativeResize="0"/>
          <p:nvPr/>
        </p:nvPicPr>
        <p:blipFill>
          <a:blip r:embed="rId3">
            <a:alphaModFix/>
          </a:blip>
          <a:stretch>
            <a:fillRect/>
          </a:stretch>
        </p:blipFill>
        <p:spPr>
          <a:xfrm>
            <a:off x="533400" y="1079499"/>
            <a:ext cx="11811825" cy="6985323"/>
          </a:xfrm>
          <a:prstGeom prst="rect">
            <a:avLst/>
          </a:prstGeom>
          <a:noFill/>
          <a:ln>
            <a:noFill/>
          </a:ln>
        </p:spPr>
      </p:pic>
    </p:spTree>
    <p:extLst>
      <p:ext uri="{BB962C8B-B14F-4D97-AF65-F5344CB8AC3E}">
        <p14:creationId xmlns:p14="http://schemas.microsoft.com/office/powerpoint/2010/main" val="14543628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itle page">
  <a:themeElements>
    <a:clrScheme name="Title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NAL PAGE">
  <a:themeElements>
    <a:clrScheme name="FINAL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 Bullets (1 column)">
  <a:themeElements>
    <a:clrScheme name="Title - Bullets (1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ullets and Image">
  <a:themeElements>
    <a:clrScheme name="Bullets and 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6932</TotalTime>
  <Words>1841</Words>
  <Application>Microsoft Macintosh PowerPoint</Application>
  <PresentationFormat>Custom</PresentationFormat>
  <Paragraphs>332</Paragraphs>
  <Slides>42</Slides>
  <Notes>40</Notes>
  <HiddenSlides>0</HiddenSlides>
  <MMClips>0</MMClips>
  <ScaleCrop>false</ScaleCrop>
  <HeadingPairs>
    <vt:vector size="4" baseType="variant">
      <vt:variant>
        <vt:lpstr>Theme</vt:lpstr>
      </vt:variant>
      <vt:variant>
        <vt:i4>4</vt:i4>
      </vt:variant>
      <vt:variant>
        <vt:lpstr>Slide Titles</vt:lpstr>
      </vt:variant>
      <vt:variant>
        <vt:i4>42</vt:i4>
      </vt:variant>
    </vt:vector>
  </HeadingPairs>
  <TitlesOfParts>
    <vt:vector size="46" baseType="lpstr">
      <vt:lpstr>Title page</vt:lpstr>
      <vt:lpstr>FINAL PAGE</vt:lpstr>
      <vt:lpstr>Title - Bullets (1 column)</vt:lpstr>
      <vt:lpstr>Bullets and Image</vt:lpstr>
      <vt:lpstr>Deploy at scale with Docker, CoreOS, Kubernetes and Apache Stratos</vt:lpstr>
      <vt:lpstr>About the Presenter</vt:lpstr>
      <vt:lpstr>Agenda</vt:lpstr>
      <vt:lpstr>PowerPoint Presentation</vt:lpstr>
      <vt:lpstr>First Order Dev Concerns</vt:lpstr>
      <vt:lpstr>Ops-centric Concerns </vt:lpstr>
      <vt:lpstr>Do you hit Gates and Roadblocks?</vt:lpstr>
      <vt:lpstr>Solution: Cloud-Native Platform</vt:lpstr>
      <vt:lpstr>Changing the Deployment Paradigm</vt:lpstr>
      <vt:lpstr>Container Design Goals</vt:lpstr>
      <vt:lpstr>What is Docker?</vt:lpstr>
      <vt:lpstr>Visualizing Docker @ runtime </vt:lpstr>
      <vt:lpstr>Docker Streamlines Image Management</vt:lpstr>
      <vt:lpstr>What is CoreOS?</vt:lpstr>
      <vt:lpstr>Scale Out with CoreOS Clustering and etcd</vt:lpstr>
      <vt:lpstr>Flannel in Action</vt:lpstr>
      <vt:lpstr>Why add Kubernetes?</vt:lpstr>
      <vt:lpstr>Kubernetes with CoreOS</vt:lpstr>
      <vt:lpstr>Kubernetes in Action</vt:lpstr>
      <vt:lpstr>Kubernetes – Opportunity Zone</vt:lpstr>
      <vt:lpstr>The Role of Apache Stratos</vt:lpstr>
      <vt:lpstr>Apache Stratos 4.1 – Containerization and Composition Release</vt:lpstr>
      <vt:lpstr>Apache Stratos L1 Deployment Architecture  for Docker based Cartridges</vt:lpstr>
      <vt:lpstr>Stratos Architecture with Docker Support</vt:lpstr>
      <vt:lpstr>Kubernetes Resources Used by Stratos</vt:lpstr>
      <vt:lpstr>Stratos Architecture</vt:lpstr>
      <vt:lpstr>Stratos Differentiator: Real Time Event Bus</vt:lpstr>
      <vt:lpstr>Stratos Differentiator: Cloud Controller</vt:lpstr>
      <vt:lpstr>Scalable and Dynamic Load Balancing..</vt:lpstr>
      <vt:lpstr>Stratos Load Balancer Architecture</vt:lpstr>
      <vt:lpstr>Stratos Load Balancer Extension Architecture</vt:lpstr>
      <vt:lpstr>Composite Application Model and Policy Model</vt:lpstr>
      <vt:lpstr>Groups = Composite Cloud Instances</vt:lpstr>
      <vt:lpstr>Smart Policies</vt:lpstr>
      <vt:lpstr>How do you specify elastic scale?</vt:lpstr>
      <vt:lpstr>Dependent Scaling Scenario</vt:lpstr>
      <vt:lpstr>Group Scaling Scenario</vt:lpstr>
      <vt:lpstr>Predictive Scaling</vt:lpstr>
      <vt:lpstr>Ever try to Cloud Burst Containers?</vt:lpstr>
      <vt:lpstr>Demo Time </vt:lpstr>
      <vt:lpstr>Test Drive the Cloud in a Box Distro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and PaaS: Apache Stratos</dc:title>
  <cp:lastModifiedBy>Chris Haddad</cp:lastModifiedBy>
  <cp:revision>229</cp:revision>
  <dcterms:modified xsi:type="dcterms:W3CDTF">2015-03-11T17:54:00Z</dcterms:modified>
</cp:coreProperties>
</file>